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60" r:id="rId6"/>
    <p:sldId id="263" r:id="rId7"/>
    <p:sldId id="320" r:id="rId8"/>
    <p:sldId id="321" r:id="rId9"/>
    <p:sldId id="322" r:id="rId10"/>
    <p:sldId id="258" r:id="rId11"/>
    <p:sldId id="307" r:id="rId12"/>
    <p:sldId id="318" r:id="rId13"/>
    <p:sldId id="308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94E639-5A8B-44F4-9A57-5D40CE82893C}" v="7" dt="2024-09-30T08:26:35.332"/>
    <p1510:client id="{6BA59A9F-D703-E0F5-3F6A-D11E9D95E5BA}" v="88" dt="2024-10-01T08:49:31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B839B-F8DD-4997-BC6F-D39ED3CA9B07}" type="datetimeFigureOut">
              <a:rPr lang="sv-SE" smtClean="0"/>
              <a:t>2024-10-01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EAA07-9C21-4526-9DE8-86634205C1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863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301BF-B2CF-4E24-A7D4-AC7599DB26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978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747FD8B-F547-DE43-A6B1-82BCBD4550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372" y="5399495"/>
            <a:ext cx="2480930" cy="1550581"/>
          </a:xfrm>
          <a:prstGeom prst="rect">
            <a:avLst/>
          </a:prstGeom>
        </p:spPr>
      </p:pic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C3C0D7D2-2230-4844-9943-8526A51591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9986" y="1801389"/>
            <a:ext cx="10866315" cy="3598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>
                <a:latin typeface="+mj-lt"/>
              </a:defRPr>
            </a:lvl1pPr>
            <a:lvl2pPr marL="457200" indent="0">
              <a:buNone/>
              <a:defRPr sz="2400">
                <a:latin typeface="+mj-lt"/>
              </a:defRPr>
            </a:lvl2pPr>
            <a:lvl3pPr marL="914400" indent="0">
              <a:buNone/>
              <a:defRPr sz="2400">
                <a:latin typeface="+mj-lt"/>
              </a:defRPr>
            </a:lvl3pPr>
            <a:lvl4pPr marL="1371600" indent="0">
              <a:buNone/>
              <a:defRPr sz="2400">
                <a:latin typeface="+mj-lt"/>
              </a:defRPr>
            </a:lvl4pPr>
            <a:lvl5pPr marL="1828800" indent="0">
              <a:buNone/>
              <a:defRPr sz="2400">
                <a:latin typeface="+mj-lt"/>
              </a:defRPr>
            </a:lvl5pPr>
          </a:lstStyle>
          <a:p>
            <a:r>
              <a:rPr lang="sv-SE" dirty="0">
                <a:solidFill>
                  <a:srgbClr val="004999"/>
                </a:solidFill>
              </a:rPr>
              <a:t>Sed ut perspiciatis unde omnis iste natus error sit voluptatem accusantium doloremque laudantium, totam rem aperiam, eaque ipsa quae.</a:t>
            </a:r>
          </a:p>
        </p:txBody>
      </p:sp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F2D34EAB-5122-AC40-B7F1-643C84589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986" y="986361"/>
            <a:ext cx="10866316" cy="717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sv-SE"/>
              <a:t>Rubrik…</a:t>
            </a:r>
          </a:p>
        </p:txBody>
      </p:sp>
    </p:spTree>
    <p:extLst>
      <p:ext uri="{BB962C8B-B14F-4D97-AF65-F5344CB8AC3E}">
        <p14:creationId xmlns:p14="http://schemas.microsoft.com/office/powerpoint/2010/main" val="82335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om">
    <p:bg>
      <p:bgPr>
        <a:solidFill>
          <a:srgbClr val="006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90F5BA7-AE66-0340-87F8-DD7C5D3E98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369" y="5399496"/>
            <a:ext cx="2480931" cy="1550581"/>
          </a:xfrm>
          <a:prstGeom prst="rect">
            <a:avLst/>
          </a:prstGeom>
        </p:spPr>
      </p:pic>
      <p:sp>
        <p:nvSpPr>
          <p:cNvPr id="10" name="Platshållare för bild 2">
            <a:extLst>
              <a:ext uri="{FF2B5EF4-FFF2-40B4-BE49-F238E27FC236}">
                <a16:creationId xmlns:a16="http://schemas.microsoft.com/office/drawing/2014/main" id="{D760613C-E7F6-7849-A32B-FC264A36D5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48776" y="987426"/>
            <a:ext cx="6353237" cy="454931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1E4F8ECE-F2AA-4944-AD04-F92201B8F5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987" y="986361"/>
            <a:ext cx="4163368" cy="717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Rubrik…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59C5784F-FD61-D640-9B39-C909CC0FBB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9989" y="1801390"/>
            <a:ext cx="4163367" cy="3735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Sed ut perspiciatis unde omnis iste natus error sit voluptatem</a:t>
            </a:r>
          </a:p>
          <a:p>
            <a:pPr lvl="0"/>
            <a:endParaRPr lang="sv-SE"/>
          </a:p>
          <a:p>
            <a:pPr lvl="0"/>
            <a:r>
              <a:rPr lang="sv-SE"/>
              <a:t>Accusantium doloremque laudantium, totam rem aperiam, eaque ipsa quae.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355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Rubrikbil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ihandsfigur 14">
            <a:extLst>
              <a:ext uri="{FF2B5EF4-FFF2-40B4-BE49-F238E27FC236}">
                <a16:creationId xmlns:a16="http://schemas.microsoft.com/office/drawing/2014/main" id="{006091FA-21EB-554A-95B2-C742F463C388}"/>
              </a:ext>
            </a:extLst>
          </p:cNvPr>
          <p:cNvSpPr/>
          <p:nvPr/>
        </p:nvSpPr>
        <p:spPr>
          <a:xfrm>
            <a:off x="0" y="-32657"/>
            <a:ext cx="8752115" cy="6906986"/>
          </a:xfrm>
          <a:custGeom>
            <a:avLst/>
            <a:gdLst>
              <a:gd name="connsiteX0" fmla="*/ 0 w 8752114"/>
              <a:gd name="connsiteY0" fmla="*/ 6890657 h 6906986"/>
              <a:gd name="connsiteX1" fmla="*/ 0 w 8752114"/>
              <a:gd name="connsiteY1" fmla="*/ 0 h 6906986"/>
              <a:gd name="connsiteX2" fmla="*/ 8752114 w 8752114"/>
              <a:gd name="connsiteY2" fmla="*/ 0 h 6906986"/>
              <a:gd name="connsiteX3" fmla="*/ 3869871 w 8752114"/>
              <a:gd name="connsiteY3" fmla="*/ 6906986 h 6906986"/>
              <a:gd name="connsiteX4" fmla="*/ 0 w 8752114"/>
              <a:gd name="connsiteY4" fmla="*/ 6890657 h 690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2114" h="6906986">
                <a:moveTo>
                  <a:pt x="0" y="6890657"/>
                </a:moveTo>
                <a:lnTo>
                  <a:pt x="0" y="0"/>
                </a:lnTo>
                <a:lnTo>
                  <a:pt x="8752114" y="0"/>
                </a:lnTo>
                <a:lnTo>
                  <a:pt x="3869871" y="6906986"/>
                </a:lnTo>
                <a:lnTo>
                  <a:pt x="0" y="68906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B724B29-0D4E-A34C-A29F-D0DCAEB911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369" y="5399496"/>
            <a:ext cx="2480931" cy="1550581"/>
          </a:xfrm>
          <a:prstGeom prst="rect">
            <a:avLst/>
          </a:prstGeom>
        </p:spPr>
      </p:pic>
      <p:sp>
        <p:nvSpPr>
          <p:cNvPr id="14" name="Platshållare för rubrik 1">
            <a:extLst>
              <a:ext uri="{FF2B5EF4-FFF2-40B4-BE49-F238E27FC236}">
                <a16:creationId xmlns:a16="http://schemas.microsoft.com/office/drawing/2014/main" id="{22930FC1-01C2-9C46-9613-58FB5AFEB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987" y="986361"/>
            <a:ext cx="4996439" cy="717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sv-SE"/>
              <a:t>Rubrik…</a:t>
            </a:r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7484683F-093C-3F44-B964-ED017B25B8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9987" y="1801389"/>
            <a:ext cx="4996439" cy="3598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  <a:lvl2pPr marL="342900" indent="0">
              <a:buNone/>
              <a:defRPr sz="1800">
                <a:latin typeface="+mj-lt"/>
              </a:defRPr>
            </a:lvl2pPr>
            <a:lvl3pPr marL="685800" indent="0">
              <a:buNone/>
              <a:defRPr sz="1800">
                <a:latin typeface="+mj-lt"/>
              </a:defRPr>
            </a:lvl3pPr>
            <a:lvl4pPr marL="1028700" indent="0">
              <a:buNone/>
              <a:defRPr sz="1800">
                <a:latin typeface="+mj-lt"/>
              </a:defRPr>
            </a:lvl4pPr>
            <a:lvl5pPr marL="1371600" indent="0">
              <a:buNone/>
              <a:defRPr sz="1800">
                <a:latin typeface="+mj-lt"/>
              </a:defRPr>
            </a:lvl5pPr>
          </a:lstStyle>
          <a:p>
            <a:r>
              <a:rPr lang="sv-SE" dirty="0">
                <a:solidFill>
                  <a:srgbClr val="004999"/>
                </a:solidFill>
              </a:rPr>
              <a:t>Sed ut perspiciatis unde omnis iste natus error sit voluptatem accusantium doloremque laudantium, totam rem aperiam, eaque ipsa quae.</a:t>
            </a:r>
          </a:p>
        </p:txBody>
      </p:sp>
    </p:spTree>
    <p:extLst>
      <p:ext uri="{BB962C8B-B14F-4D97-AF65-F5344CB8AC3E}">
        <p14:creationId xmlns:p14="http://schemas.microsoft.com/office/powerpoint/2010/main" val="1248856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Rubrikbil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B277D2A-82E4-3E4A-A09A-43AE354F9E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52" y="-36579"/>
            <a:ext cx="12392781" cy="694381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6DA1B23-C9FC-824A-8379-AAC87772A4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372" y="5399497"/>
            <a:ext cx="2480931" cy="1550581"/>
          </a:xfrm>
          <a:prstGeom prst="rect">
            <a:avLst/>
          </a:prstGeom>
        </p:spPr>
      </p:pic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DA98F8EB-9E47-A943-8254-B91A8A2A92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38374" y="1801391"/>
            <a:ext cx="4996439" cy="8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800">
                <a:solidFill>
                  <a:srgbClr val="004999"/>
                </a:solidFill>
                <a:latin typeface="+mj-lt"/>
              </a:defRPr>
            </a:lvl1pPr>
            <a:lvl2pPr marL="342900" indent="0">
              <a:buNone/>
              <a:defRPr sz="1800">
                <a:latin typeface="+mj-lt"/>
              </a:defRPr>
            </a:lvl2pPr>
            <a:lvl3pPr marL="685800" indent="0">
              <a:buNone/>
              <a:defRPr sz="1800">
                <a:latin typeface="+mj-lt"/>
              </a:defRPr>
            </a:lvl3pPr>
            <a:lvl4pPr marL="1028700" indent="0">
              <a:buNone/>
              <a:defRPr sz="1800">
                <a:latin typeface="+mj-lt"/>
              </a:defRPr>
            </a:lvl4pPr>
            <a:lvl5pPr marL="1371600" indent="0">
              <a:buNone/>
              <a:defRPr sz="1800">
                <a:latin typeface="+mj-lt"/>
              </a:defRPr>
            </a:lvl5pPr>
          </a:lstStyle>
          <a:p>
            <a:r>
              <a:rPr lang="sv-SE" dirty="0">
                <a:solidFill>
                  <a:srgbClr val="004999"/>
                </a:solidFill>
              </a:rPr>
              <a:t>Sed ut perspiciatis unde omnis iste natus error sit voluptatem</a:t>
            </a:r>
          </a:p>
        </p:txBody>
      </p:sp>
      <p:sp>
        <p:nvSpPr>
          <p:cNvPr id="10" name="Platshållare för rubrik 1">
            <a:extLst>
              <a:ext uri="{FF2B5EF4-FFF2-40B4-BE49-F238E27FC236}">
                <a16:creationId xmlns:a16="http://schemas.microsoft.com/office/drawing/2014/main" id="{70DC2270-EB66-8743-89A3-075B60952D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987" y="986361"/>
            <a:ext cx="4996439" cy="717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Rubrik…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6E96397E-9C97-7B42-9C30-04386675983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952550" y="2815803"/>
            <a:ext cx="4996439" cy="8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800">
                <a:solidFill>
                  <a:srgbClr val="004999"/>
                </a:solidFill>
                <a:latin typeface="+mj-lt"/>
              </a:defRPr>
            </a:lvl1pPr>
            <a:lvl2pPr marL="342900" indent="0">
              <a:buNone/>
              <a:defRPr sz="1800">
                <a:latin typeface="+mj-lt"/>
              </a:defRPr>
            </a:lvl2pPr>
            <a:lvl3pPr marL="685800" indent="0">
              <a:buNone/>
              <a:defRPr sz="1800">
                <a:latin typeface="+mj-lt"/>
              </a:defRPr>
            </a:lvl3pPr>
            <a:lvl4pPr marL="1028700" indent="0">
              <a:buNone/>
              <a:defRPr sz="1800">
                <a:latin typeface="+mj-lt"/>
              </a:defRPr>
            </a:lvl4pPr>
            <a:lvl5pPr marL="1371600" indent="0">
              <a:buNone/>
              <a:defRPr sz="1800">
                <a:latin typeface="+mj-lt"/>
              </a:defRPr>
            </a:lvl5pPr>
          </a:lstStyle>
          <a:p>
            <a:r>
              <a:rPr lang="sv-SE" dirty="0">
                <a:solidFill>
                  <a:srgbClr val="004999"/>
                </a:solidFill>
              </a:rPr>
              <a:t>Sed ut perspiciatis unde omnis iste natus error sit voluptatem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E6607F01-1887-A04B-A15F-EE3AF9B6A5B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338187" y="3830216"/>
            <a:ext cx="4996439" cy="8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800">
                <a:solidFill>
                  <a:srgbClr val="004999"/>
                </a:solidFill>
                <a:latin typeface="+mj-lt"/>
              </a:defRPr>
            </a:lvl1pPr>
            <a:lvl2pPr marL="342900" indent="0">
              <a:buNone/>
              <a:defRPr sz="1800">
                <a:latin typeface="+mj-lt"/>
              </a:defRPr>
            </a:lvl2pPr>
            <a:lvl3pPr marL="685800" indent="0">
              <a:buNone/>
              <a:defRPr sz="1800">
                <a:latin typeface="+mj-lt"/>
              </a:defRPr>
            </a:lvl3pPr>
            <a:lvl4pPr marL="1028700" indent="0">
              <a:buNone/>
              <a:defRPr sz="1800">
                <a:latin typeface="+mj-lt"/>
              </a:defRPr>
            </a:lvl4pPr>
            <a:lvl5pPr marL="1371600" indent="0">
              <a:buNone/>
              <a:defRPr sz="1800">
                <a:latin typeface="+mj-lt"/>
              </a:defRPr>
            </a:lvl5pPr>
          </a:lstStyle>
          <a:p>
            <a:r>
              <a:rPr lang="sv-SE" dirty="0">
                <a:solidFill>
                  <a:srgbClr val="004999"/>
                </a:solidFill>
              </a:rPr>
              <a:t>Sed ut perspiciatis unde omnis iste natus error sit voluptatem</a:t>
            </a:r>
          </a:p>
        </p:txBody>
      </p:sp>
    </p:spTree>
    <p:extLst>
      <p:ext uri="{BB962C8B-B14F-4D97-AF65-F5344CB8AC3E}">
        <p14:creationId xmlns:p14="http://schemas.microsoft.com/office/powerpoint/2010/main" val="3327639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Rubrikbil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 7">
            <a:extLst>
              <a:ext uri="{FF2B5EF4-FFF2-40B4-BE49-F238E27FC236}">
                <a16:creationId xmlns:a16="http://schemas.microsoft.com/office/drawing/2014/main" id="{30968BFF-5E36-9645-92C1-4C463F23798E}"/>
              </a:ext>
            </a:extLst>
          </p:cNvPr>
          <p:cNvSpPr/>
          <p:nvPr/>
        </p:nvSpPr>
        <p:spPr>
          <a:xfrm>
            <a:off x="0" y="-32657"/>
            <a:ext cx="8752115" cy="6906986"/>
          </a:xfrm>
          <a:custGeom>
            <a:avLst/>
            <a:gdLst>
              <a:gd name="connsiteX0" fmla="*/ 0 w 8752114"/>
              <a:gd name="connsiteY0" fmla="*/ 6890657 h 6906986"/>
              <a:gd name="connsiteX1" fmla="*/ 0 w 8752114"/>
              <a:gd name="connsiteY1" fmla="*/ 0 h 6906986"/>
              <a:gd name="connsiteX2" fmla="*/ 8752114 w 8752114"/>
              <a:gd name="connsiteY2" fmla="*/ 0 h 6906986"/>
              <a:gd name="connsiteX3" fmla="*/ 3869871 w 8752114"/>
              <a:gd name="connsiteY3" fmla="*/ 6906986 h 6906986"/>
              <a:gd name="connsiteX4" fmla="*/ 0 w 8752114"/>
              <a:gd name="connsiteY4" fmla="*/ 6890657 h 690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2114" h="6906986">
                <a:moveTo>
                  <a:pt x="0" y="6890657"/>
                </a:moveTo>
                <a:lnTo>
                  <a:pt x="0" y="0"/>
                </a:lnTo>
                <a:lnTo>
                  <a:pt x="8752114" y="0"/>
                </a:lnTo>
                <a:lnTo>
                  <a:pt x="3869871" y="6906986"/>
                </a:lnTo>
                <a:lnTo>
                  <a:pt x="0" y="6890657"/>
                </a:lnTo>
                <a:close/>
              </a:path>
            </a:pathLst>
          </a:cu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B724B29-0D4E-A34C-A29F-D0DCAEB911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369" y="5399496"/>
            <a:ext cx="2480931" cy="1550581"/>
          </a:xfrm>
          <a:prstGeom prst="rect">
            <a:avLst/>
          </a:prstGeom>
        </p:spPr>
      </p:pic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47B377A2-2BDD-2A4C-9340-BF62B170D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987" y="986361"/>
            <a:ext cx="4996439" cy="717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Rubrik…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A8E07DA7-460E-1445-9277-362FC5432DD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9987" y="2133766"/>
            <a:ext cx="4996439" cy="3598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Sed ut perspiciatis unde omnis iste natus error sit voluptatem. Accusantium doloremque laudantium, totam rem aperiam, eaque ipsa quae.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2001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Rubrikbil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andsfigur 18">
            <a:extLst>
              <a:ext uri="{FF2B5EF4-FFF2-40B4-BE49-F238E27FC236}">
                <a16:creationId xmlns:a16="http://schemas.microsoft.com/office/drawing/2014/main" id="{C76169BC-5FDE-1944-AF5F-5A8E4150FC71}"/>
              </a:ext>
            </a:extLst>
          </p:cNvPr>
          <p:cNvSpPr/>
          <p:nvPr/>
        </p:nvSpPr>
        <p:spPr>
          <a:xfrm flipH="1" flipV="1">
            <a:off x="3518866" y="-1"/>
            <a:ext cx="8673135" cy="6844657"/>
          </a:xfrm>
          <a:custGeom>
            <a:avLst/>
            <a:gdLst>
              <a:gd name="connsiteX0" fmla="*/ 0 w 8752114"/>
              <a:gd name="connsiteY0" fmla="*/ 6890657 h 6906986"/>
              <a:gd name="connsiteX1" fmla="*/ 0 w 8752114"/>
              <a:gd name="connsiteY1" fmla="*/ 0 h 6906986"/>
              <a:gd name="connsiteX2" fmla="*/ 8752114 w 8752114"/>
              <a:gd name="connsiteY2" fmla="*/ 0 h 6906986"/>
              <a:gd name="connsiteX3" fmla="*/ 3869871 w 8752114"/>
              <a:gd name="connsiteY3" fmla="*/ 6906986 h 6906986"/>
              <a:gd name="connsiteX4" fmla="*/ 0 w 8752114"/>
              <a:gd name="connsiteY4" fmla="*/ 6890657 h 690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2114" h="6906986">
                <a:moveTo>
                  <a:pt x="0" y="6890657"/>
                </a:moveTo>
                <a:lnTo>
                  <a:pt x="0" y="0"/>
                </a:lnTo>
                <a:lnTo>
                  <a:pt x="8752114" y="0"/>
                </a:lnTo>
                <a:lnTo>
                  <a:pt x="3869871" y="6906986"/>
                </a:lnTo>
                <a:lnTo>
                  <a:pt x="0" y="6890657"/>
                </a:lnTo>
                <a:close/>
              </a:path>
            </a:pathLst>
          </a:cu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614CD8CE-0187-D647-BCF1-DAE7027D55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369" y="5399496"/>
            <a:ext cx="2480931" cy="1550581"/>
          </a:xfrm>
          <a:prstGeom prst="rect">
            <a:avLst/>
          </a:prstGeom>
        </p:spPr>
      </p:pic>
      <p:sp>
        <p:nvSpPr>
          <p:cNvPr id="10" name="Platshållare för rubrik 1">
            <a:extLst>
              <a:ext uri="{FF2B5EF4-FFF2-40B4-BE49-F238E27FC236}">
                <a16:creationId xmlns:a16="http://schemas.microsoft.com/office/drawing/2014/main" id="{B00F6472-2810-4D4C-B7D0-968B0910D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987" y="986361"/>
            <a:ext cx="4996439" cy="717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Rubrik…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06041AA5-615B-924F-9C64-BD46707DC01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60877" y="1801390"/>
            <a:ext cx="4360739" cy="8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Sed ut perspiciatis unde omnis iste natus error sit voluptatem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8B7593FD-2050-9546-9139-87C0CBFA49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05244" y="2814264"/>
            <a:ext cx="4581859" cy="8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Sed ut perspiciatis unde omnis iste natus error sit voluptatem</a:t>
            </a:r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4E3D908A-616C-8642-8350-25D1BD9B124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769704" y="3827138"/>
            <a:ext cx="4581859" cy="8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Sed ut perspiciatis unde omnis iste natus error sit voluptatem</a:t>
            </a:r>
          </a:p>
        </p:txBody>
      </p:sp>
    </p:spTree>
    <p:extLst>
      <p:ext uri="{BB962C8B-B14F-4D97-AF65-F5344CB8AC3E}">
        <p14:creationId xmlns:p14="http://schemas.microsoft.com/office/powerpoint/2010/main" val="3190290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om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90F5BA7-AE66-0340-87F8-DD7C5D3E98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369" y="5399496"/>
            <a:ext cx="2480931" cy="1550581"/>
          </a:xfrm>
          <a:prstGeom prst="rect">
            <a:avLst/>
          </a:prstGeom>
        </p:spPr>
      </p:pic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565BB9D3-5E68-4D4B-B62C-5CF0DD091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987" y="986361"/>
            <a:ext cx="10866316" cy="717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Rubrik…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D8B683A1-0A30-C24F-87EA-282A233CF77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89985" y="1801388"/>
            <a:ext cx="10866315" cy="3598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Sed ut perspiciatis unde omnis iste natus error sit voluptatem accusantium doloremque laudantium, totam rem aperiam, eaque ipsa quae.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1742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9B974A7-C4D7-EF40-92D4-615316822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59103" y="0"/>
            <a:ext cx="4332899" cy="685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964E044D-69B5-804C-AA9C-0DE5C30F9E2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9988" y="1801389"/>
            <a:ext cx="3234899" cy="407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latin typeface="+mj-lt"/>
              </a:defRPr>
            </a:lvl1pPr>
            <a:lvl2pPr marL="342900" indent="0">
              <a:buNone/>
              <a:defRPr sz="1800">
                <a:latin typeface="+mj-lt"/>
              </a:defRPr>
            </a:lvl2pPr>
            <a:lvl3pPr marL="685800" indent="0">
              <a:buNone/>
              <a:defRPr sz="1800">
                <a:latin typeface="+mj-lt"/>
              </a:defRPr>
            </a:lvl3pPr>
            <a:lvl4pPr marL="1028700" indent="0">
              <a:buNone/>
              <a:defRPr sz="1800">
                <a:latin typeface="+mj-lt"/>
              </a:defRPr>
            </a:lvl4pPr>
            <a:lvl5pPr marL="1371600" indent="0">
              <a:buNone/>
              <a:defRPr sz="1800">
                <a:latin typeface="+mj-lt"/>
              </a:defRPr>
            </a:lvl5pPr>
          </a:lstStyle>
          <a:p>
            <a:r>
              <a:rPr lang="sv-SE" dirty="0">
                <a:solidFill>
                  <a:srgbClr val="004999"/>
                </a:solidFill>
              </a:rPr>
              <a:t>Sed ut perspiciatis unde omnis iste natus error sit voluptatem</a:t>
            </a:r>
          </a:p>
          <a:p>
            <a:r>
              <a:rPr lang="sv-SE" dirty="0">
                <a:solidFill>
                  <a:srgbClr val="004999"/>
                </a:solidFill>
              </a:rPr>
              <a:t>Accusantium doloremque laudantium, totam rem aperiam, eaque ipsa quae.</a:t>
            </a:r>
          </a:p>
        </p:txBody>
      </p:sp>
      <p:sp>
        <p:nvSpPr>
          <p:cNvPr id="12" name="Platshållare för rubrik 1">
            <a:extLst>
              <a:ext uri="{FF2B5EF4-FFF2-40B4-BE49-F238E27FC236}">
                <a16:creationId xmlns:a16="http://schemas.microsoft.com/office/drawing/2014/main" id="{34B46A7F-381F-2E40-9257-F44F2AA90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987" y="986361"/>
            <a:ext cx="6737756" cy="717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sv-SE"/>
              <a:t>Rubrik…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10B0C6E5-092B-1749-A278-1929CA6297C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2843" y="1801389"/>
            <a:ext cx="3234899" cy="407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 startAt="3"/>
              <a:defRPr sz="1800">
                <a:latin typeface="+mj-lt"/>
              </a:defRPr>
            </a:lvl1pPr>
            <a:lvl2pPr marL="342900" indent="0">
              <a:buNone/>
              <a:defRPr sz="1800">
                <a:latin typeface="+mj-lt"/>
              </a:defRPr>
            </a:lvl2pPr>
            <a:lvl3pPr marL="685800" indent="0">
              <a:buNone/>
              <a:defRPr sz="1800">
                <a:latin typeface="+mj-lt"/>
              </a:defRPr>
            </a:lvl3pPr>
            <a:lvl4pPr marL="1028700" indent="0">
              <a:buNone/>
              <a:defRPr sz="1800">
                <a:latin typeface="+mj-lt"/>
              </a:defRPr>
            </a:lvl4pPr>
            <a:lvl5pPr marL="1371600" indent="0">
              <a:buNone/>
              <a:defRPr sz="1800">
                <a:latin typeface="+mj-lt"/>
              </a:defRPr>
            </a:lvl5pPr>
          </a:lstStyle>
          <a:p>
            <a:r>
              <a:rPr lang="sv-SE" dirty="0">
                <a:solidFill>
                  <a:srgbClr val="004999"/>
                </a:solidFill>
              </a:rPr>
              <a:t>Sed ut perspiciatis unde omnis iste natus error sit voluptatem</a:t>
            </a:r>
          </a:p>
          <a:p>
            <a:r>
              <a:rPr lang="sv-SE" dirty="0">
                <a:solidFill>
                  <a:srgbClr val="004999"/>
                </a:solidFill>
              </a:rPr>
              <a:t>Accusantium doloremque laudantium, totam rem aperiam, eaque ipsa quae.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2A7028F-3FEF-5D4E-9887-11756CB6FC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369" y="5399496"/>
            <a:ext cx="2480931" cy="155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32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9B974A7-C4D7-EF40-92D4-615316822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1" y="0"/>
            <a:ext cx="6096001" cy="685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964E044D-69B5-804C-AA9C-0DE5C30F9E2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9987" y="1801389"/>
            <a:ext cx="4768279" cy="407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latin typeface="+mj-lt"/>
              </a:defRPr>
            </a:lvl1pPr>
            <a:lvl2pPr marL="342900" indent="0">
              <a:buNone/>
              <a:defRPr sz="1800">
                <a:latin typeface="+mj-lt"/>
              </a:defRPr>
            </a:lvl2pPr>
            <a:lvl3pPr marL="685800" indent="0">
              <a:buNone/>
              <a:defRPr sz="1800">
                <a:latin typeface="+mj-lt"/>
              </a:defRPr>
            </a:lvl3pPr>
            <a:lvl4pPr marL="1028700" indent="0">
              <a:buNone/>
              <a:defRPr sz="1800">
                <a:latin typeface="+mj-lt"/>
              </a:defRPr>
            </a:lvl4pPr>
            <a:lvl5pPr marL="1371600" indent="0">
              <a:buNone/>
              <a:defRPr sz="1800">
                <a:latin typeface="+mj-lt"/>
              </a:defRPr>
            </a:lvl5pPr>
          </a:lstStyle>
          <a:p>
            <a:r>
              <a:rPr lang="sv-SE" dirty="0">
                <a:solidFill>
                  <a:srgbClr val="004999"/>
                </a:solidFill>
              </a:rPr>
              <a:t>Sed ut perspiciatis unde omnis iste natus error sit voluptatem</a:t>
            </a:r>
          </a:p>
          <a:p>
            <a:r>
              <a:rPr lang="sv-SE" dirty="0">
                <a:solidFill>
                  <a:srgbClr val="004999"/>
                </a:solidFill>
              </a:rPr>
              <a:t>Accusantium doloremque laudantium, totam rem aperiam, eaque ipsa quae.</a:t>
            </a:r>
          </a:p>
          <a:p>
            <a:r>
              <a:rPr lang="sv-SE" dirty="0">
                <a:solidFill>
                  <a:srgbClr val="004999"/>
                </a:solidFill>
              </a:rPr>
              <a:t>Sed ut perspiciatis unde omnis iste natus error sit voluptatem</a:t>
            </a:r>
          </a:p>
          <a:p>
            <a:r>
              <a:rPr lang="sv-SE" dirty="0">
                <a:solidFill>
                  <a:srgbClr val="004999"/>
                </a:solidFill>
              </a:rPr>
              <a:t>Accusantium doloremque laudantium, totam rem aperiam, eaque ipsa quae.</a:t>
            </a:r>
          </a:p>
          <a:p>
            <a:endParaRPr lang="sv-SE" dirty="0">
              <a:solidFill>
                <a:srgbClr val="004999"/>
              </a:solidFill>
            </a:endParaRPr>
          </a:p>
        </p:txBody>
      </p:sp>
      <p:sp>
        <p:nvSpPr>
          <p:cNvPr id="12" name="Platshållare för rubrik 1">
            <a:extLst>
              <a:ext uri="{FF2B5EF4-FFF2-40B4-BE49-F238E27FC236}">
                <a16:creationId xmlns:a16="http://schemas.microsoft.com/office/drawing/2014/main" id="{34B46A7F-381F-2E40-9257-F44F2AA90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987" y="986361"/>
            <a:ext cx="4768279" cy="717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sv-SE"/>
              <a:t>Rubrik…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57DDD1D-5BD7-1F4D-A604-A2CC449489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369" y="5399496"/>
            <a:ext cx="2480931" cy="155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72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2CCB4289-EE9F-974C-9CDD-1259B62F484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299939" y="984750"/>
            <a:ext cx="3516923" cy="407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latin typeface="+mj-lt"/>
              </a:defRPr>
            </a:lvl1pPr>
            <a:lvl2pPr marL="342900" indent="0">
              <a:buNone/>
              <a:defRPr sz="1800">
                <a:latin typeface="+mj-lt"/>
              </a:defRPr>
            </a:lvl2pPr>
            <a:lvl3pPr marL="685800" indent="0">
              <a:buNone/>
              <a:defRPr sz="1800">
                <a:latin typeface="+mj-lt"/>
              </a:defRPr>
            </a:lvl3pPr>
            <a:lvl4pPr marL="1028700" indent="0">
              <a:buNone/>
              <a:defRPr sz="1800">
                <a:latin typeface="+mj-lt"/>
              </a:defRPr>
            </a:lvl4pPr>
            <a:lvl5pPr marL="1371600" indent="0">
              <a:buNone/>
              <a:defRPr sz="1800">
                <a:latin typeface="+mj-lt"/>
              </a:defRPr>
            </a:lvl5pPr>
          </a:lstStyle>
          <a:p>
            <a:r>
              <a:rPr lang="sv-SE" dirty="0">
                <a:solidFill>
                  <a:srgbClr val="004999"/>
                </a:solidFill>
              </a:rPr>
              <a:t>Sed ut perspiciatis unde omnis iste natus error sit voluptatem</a:t>
            </a:r>
          </a:p>
          <a:p>
            <a:r>
              <a:rPr lang="sv-SE" dirty="0">
                <a:solidFill>
                  <a:srgbClr val="004999"/>
                </a:solidFill>
              </a:rPr>
              <a:t>Accusantium doloremque laudantium, totam rem aperiam, eaque ipsa quae.</a:t>
            </a:r>
          </a:p>
        </p:txBody>
      </p:sp>
      <p:sp>
        <p:nvSpPr>
          <p:cNvPr id="13" name="Platshållare för bild 2">
            <a:extLst>
              <a:ext uri="{FF2B5EF4-FFF2-40B4-BE49-F238E27FC236}">
                <a16:creationId xmlns:a16="http://schemas.microsoft.com/office/drawing/2014/main" id="{01F1D995-8A41-8A4E-B759-95BAAF99E83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0"/>
            <a:ext cx="7831016" cy="685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för rubrik 1">
            <a:extLst>
              <a:ext uri="{FF2B5EF4-FFF2-40B4-BE49-F238E27FC236}">
                <a16:creationId xmlns:a16="http://schemas.microsoft.com/office/drawing/2014/main" id="{F1D4B0DA-9D89-5647-A193-833E878C6B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985" y="986361"/>
            <a:ext cx="6428267" cy="717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CD2AD02B-54D5-F546-BC77-9FF76808A2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372" y="5399497"/>
            <a:ext cx="2480931" cy="155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60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C7EF-68BC-412A-AA63-E529F51240E7}" type="datetimeFigureOut">
              <a:rPr lang="sv-SE" smtClean="0"/>
              <a:t>2024-10-01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953C-8004-4E98-8F16-67FD03FC1D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38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bil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7E355AD-0B78-8C45-BDFA-6AFFCFBC9F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963" y="2156547"/>
            <a:ext cx="4071855" cy="2544909"/>
          </a:xfrm>
          <a:prstGeom prst="rect">
            <a:avLst/>
          </a:prstGeom>
        </p:spPr>
      </p:pic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B2A083AA-8BDE-934F-BD6F-06A05FEFDE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697" y="4342589"/>
            <a:ext cx="10866316" cy="717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sv-SE"/>
              <a:t>Sveriges bergmaterialindustri </a:t>
            </a:r>
            <a:br>
              <a:rPr lang="sv-SE"/>
            </a:br>
            <a:r>
              <a:rPr lang="sv-SE"/>
              <a:t>2020.01.01</a:t>
            </a:r>
          </a:p>
        </p:txBody>
      </p:sp>
    </p:spTree>
    <p:extLst>
      <p:ext uri="{BB962C8B-B14F-4D97-AF65-F5344CB8AC3E}">
        <p14:creationId xmlns:p14="http://schemas.microsoft.com/office/powerpoint/2010/main" val="1322582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C7EF-68BC-412A-AA63-E529F51240E7}" type="datetimeFigureOut">
              <a:rPr lang="sv-SE" smtClean="0"/>
              <a:t>2024-10-01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953C-8004-4E98-8F16-67FD03FC1D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1613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60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Rubrikbil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747FD8B-F547-DE43-A6B1-82BCBD4550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372" y="5399497"/>
            <a:ext cx="2480931" cy="1550581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6B09FB60-A986-414D-8611-F6F08EF268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D9">
              <a:alpha val="6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67A13530-D138-0E4D-99B4-37AB956D2814}"/>
              </a:ext>
            </a:extLst>
          </p:cNvPr>
          <p:cNvSpPr/>
          <p:nvPr/>
        </p:nvSpPr>
        <p:spPr>
          <a:xfrm>
            <a:off x="1005750" y="1826512"/>
            <a:ext cx="2929119" cy="2929119"/>
          </a:xfrm>
          <a:prstGeom prst="ellipse">
            <a:avLst/>
          </a:prstGeom>
          <a:solidFill>
            <a:schemeClr val="bg1"/>
          </a:solidFill>
          <a:ln w="127000">
            <a:solidFill>
              <a:srgbClr val="ECC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rgbClr val="004999"/>
              </a:solidFill>
            </a:endParaRP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E4B0C31-3DE9-3E4C-A6FF-FD43F67B61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8663" y="2621199"/>
            <a:ext cx="2743291" cy="3502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  <a:lvl2pPr marL="342900" indent="0">
              <a:buNone/>
              <a:defRPr sz="1800">
                <a:latin typeface="+mj-lt"/>
              </a:defRPr>
            </a:lvl2pPr>
            <a:lvl3pPr marL="685800" indent="0">
              <a:buNone/>
              <a:defRPr sz="1800">
                <a:latin typeface="+mj-lt"/>
              </a:defRPr>
            </a:lvl3pPr>
            <a:lvl4pPr marL="1028700" indent="0">
              <a:buNone/>
              <a:defRPr sz="1800">
                <a:latin typeface="+mj-lt"/>
              </a:defRPr>
            </a:lvl4pPr>
            <a:lvl5pPr marL="1371600" indent="0">
              <a:buNone/>
              <a:defRPr sz="1800">
                <a:latin typeface="+mj-lt"/>
              </a:defRPr>
            </a:lvl5pPr>
          </a:lstStyle>
          <a:p>
            <a:r>
              <a:rPr lang="sv-SE" dirty="0">
                <a:solidFill>
                  <a:srgbClr val="004999"/>
                </a:solidFill>
              </a:rPr>
              <a:t>Sed ut perspiciatis unde omnis iste natus error sit voluptatem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10DC9F58-1FE0-C745-A0B2-FABF13A937A3}"/>
              </a:ext>
            </a:extLst>
          </p:cNvPr>
          <p:cNvSpPr/>
          <p:nvPr/>
        </p:nvSpPr>
        <p:spPr>
          <a:xfrm>
            <a:off x="4546554" y="1826512"/>
            <a:ext cx="2929119" cy="2929119"/>
          </a:xfrm>
          <a:prstGeom prst="ellipse">
            <a:avLst/>
          </a:prstGeom>
          <a:solidFill>
            <a:schemeClr val="bg1"/>
          </a:solidFill>
          <a:ln w="127000">
            <a:solidFill>
              <a:srgbClr val="3FB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rgbClr val="004999"/>
              </a:solidFill>
            </a:endParaRP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A545E7B2-5CBE-714F-A800-44CDD764D79C}"/>
              </a:ext>
            </a:extLst>
          </p:cNvPr>
          <p:cNvSpPr txBox="1">
            <a:spLocks/>
          </p:cNvSpPr>
          <p:nvPr/>
        </p:nvSpPr>
        <p:spPr>
          <a:xfrm>
            <a:off x="4639467" y="2621199"/>
            <a:ext cx="2743291" cy="350213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4999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4999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4999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4999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4999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/>
              <a:t>Sed ut perspiciatis unde omnis iste natus error sit voluptatem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48BCC6FC-FAF0-A340-BED6-1B947C4E1787}"/>
              </a:ext>
            </a:extLst>
          </p:cNvPr>
          <p:cNvSpPr/>
          <p:nvPr/>
        </p:nvSpPr>
        <p:spPr>
          <a:xfrm>
            <a:off x="8180274" y="1826512"/>
            <a:ext cx="2929119" cy="2929119"/>
          </a:xfrm>
          <a:prstGeom prst="ellipse">
            <a:avLst/>
          </a:prstGeom>
          <a:solidFill>
            <a:schemeClr val="bg1"/>
          </a:solidFill>
          <a:ln w="127000">
            <a:solidFill>
              <a:srgbClr val="B7E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rgbClr val="004999"/>
              </a:solidFill>
            </a:endParaRP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BD155211-E798-7345-AE64-77B7EE586F72}"/>
              </a:ext>
            </a:extLst>
          </p:cNvPr>
          <p:cNvSpPr txBox="1">
            <a:spLocks/>
          </p:cNvSpPr>
          <p:nvPr/>
        </p:nvSpPr>
        <p:spPr>
          <a:xfrm>
            <a:off x="8273185" y="2621199"/>
            <a:ext cx="2743291" cy="350213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4999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4999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4999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4999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4999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/>
              <a:t>Sed ut perspiciatis unde omnis iste natus error sit voluptatem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76E2E057-6D5B-1A48-BB4E-A312C5333F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369" y="5399496"/>
            <a:ext cx="2480931" cy="155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5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747FD8B-F547-DE43-A6B1-82BCBD4550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372" y="5399497"/>
            <a:ext cx="2480931" cy="1550581"/>
          </a:xfrm>
          <a:prstGeom prst="rect">
            <a:avLst/>
          </a:prstGeom>
        </p:spPr>
      </p:pic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C3C0D7D2-2230-4844-9943-8526A51591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9987" y="1801389"/>
            <a:ext cx="10866315" cy="3598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  <a:lvl2pPr marL="342900" indent="0">
              <a:buNone/>
              <a:defRPr sz="1800">
                <a:latin typeface="+mj-lt"/>
              </a:defRPr>
            </a:lvl2pPr>
            <a:lvl3pPr marL="685800" indent="0">
              <a:buNone/>
              <a:defRPr sz="1800">
                <a:latin typeface="+mj-lt"/>
              </a:defRPr>
            </a:lvl3pPr>
            <a:lvl4pPr marL="1028700" indent="0">
              <a:buNone/>
              <a:defRPr sz="1800">
                <a:latin typeface="+mj-lt"/>
              </a:defRPr>
            </a:lvl4pPr>
            <a:lvl5pPr marL="1371600" indent="0">
              <a:buNone/>
              <a:defRPr sz="1800">
                <a:latin typeface="+mj-lt"/>
              </a:defRPr>
            </a:lvl5pPr>
          </a:lstStyle>
          <a:p>
            <a:r>
              <a:rPr lang="sv-SE" dirty="0">
                <a:solidFill>
                  <a:srgbClr val="004999"/>
                </a:solidFill>
              </a:rPr>
              <a:t>Sed ut perspiciatis unde omnis iste natus error sit voluptatem accusantium doloremque laudantium, totam rem aperiam, eaque ipsa quae.</a:t>
            </a:r>
          </a:p>
        </p:txBody>
      </p:sp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F2D34EAB-5122-AC40-B7F1-643C84589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987" y="986361"/>
            <a:ext cx="10866316" cy="717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sv-SE"/>
              <a:t>Rubrik…</a:t>
            </a:r>
          </a:p>
        </p:txBody>
      </p:sp>
    </p:spTree>
    <p:extLst>
      <p:ext uri="{BB962C8B-B14F-4D97-AF65-F5344CB8AC3E}">
        <p14:creationId xmlns:p14="http://schemas.microsoft.com/office/powerpoint/2010/main" val="229910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84935EF4-4060-C947-A628-2A5197BF57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372" y="5399497"/>
            <a:ext cx="2480931" cy="1550581"/>
          </a:xfrm>
          <a:prstGeom prst="rect">
            <a:avLst/>
          </a:prstGeom>
        </p:spPr>
      </p:pic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25F2D0E-9C44-BE45-B087-2D8770B476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9987" y="1801389"/>
            <a:ext cx="5479927" cy="3598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latin typeface="+mj-lt"/>
              </a:defRPr>
            </a:lvl1pPr>
            <a:lvl2pPr marL="342900" indent="0">
              <a:buNone/>
              <a:defRPr sz="1800">
                <a:latin typeface="+mj-lt"/>
              </a:defRPr>
            </a:lvl2pPr>
            <a:lvl3pPr marL="685800" indent="0">
              <a:buNone/>
              <a:defRPr sz="1800">
                <a:latin typeface="+mj-lt"/>
              </a:defRPr>
            </a:lvl3pPr>
            <a:lvl4pPr marL="1028700" indent="0">
              <a:buNone/>
              <a:defRPr sz="1800">
                <a:latin typeface="+mj-lt"/>
              </a:defRPr>
            </a:lvl4pPr>
            <a:lvl5pPr marL="1371600" indent="0">
              <a:buNone/>
              <a:defRPr sz="1800">
                <a:latin typeface="+mj-lt"/>
              </a:defRPr>
            </a:lvl5pPr>
          </a:lstStyle>
          <a:p>
            <a:r>
              <a:rPr lang="sv-SE" dirty="0">
                <a:solidFill>
                  <a:srgbClr val="004999"/>
                </a:solidFill>
              </a:rPr>
              <a:t>Sed ut perspiciatis unde omnis iste natus error sit voluptatem</a:t>
            </a:r>
          </a:p>
          <a:p>
            <a:endParaRPr lang="sv-SE" dirty="0">
              <a:solidFill>
                <a:srgbClr val="004999"/>
              </a:solidFill>
            </a:endParaRPr>
          </a:p>
          <a:p>
            <a:r>
              <a:rPr lang="sv-SE" dirty="0">
                <a:solidFill>
                  <a:srgbClr val="004999"/>
                </a:solidFill>
              </a:rPr>
              <a:t>Accusantium doloremque laudantium, totam rem aperiam, eaque ipsa quae.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0343F5D3-22D7-9649-A5DB-8B6C0A623C1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76375" y="1801389"/>
            <a:ext cx="5479927" cy="3598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 startAt="3"/>
              <a:defRPr sz="1800">
                <a:latin typeface="+mj-lt"/>
              </a:defRPr>
            </a:lvl1pPr>
            <a:lvl2pPr marL="342900" indent="0">
              <a:buNone/>
              <a:defRPr sz="1800">
                <a:latin typeface="+mj-lt"/>
              </a:defRPr>
            </a:lvl2pPr>
            <a:lvl3pPr marL="685800" indent="0">
              <a:buNone/>
              <a:defRPr sz="1800">
                <a:latin typeface="+mj-lt"/>
              </a:defRPr>
            </a:lvl3pPr>
            <a:lvl4pPr marL="1028700" indent="0">
              <a:buNone/>
              <a:defRPr sz="1800">
                <a:latin typeface="+mj-lt"/>
              </a:defRPr>
            </a:lvl4pPr>
            <a:lvl5pPr marL="1371600" indent="0">
              <a:buNone/>
              <a:defRPr sz="1800">
                <a:latin typeface="+mj-lt"/>
              </a:defRPr>
            </a:lvl5pPr>
          </a:lstStyle>
          <a:p>
            <a:r>
              <a:rPr lang="sv-SE" dirty="0">
                <a:solidFill>
                  <a:srgbClr val="004999"/>
                </a:solidFill>
              </a:rPr>
              <a:t>Sed ut perspiciatis unde omnis iste natus error sit voluptatem</a:t>
            </a:r>
          </a:p>
          <a:p>
            <a:endParaRPr lang="sv-SE" dirty="0">
              <a:solidFill>
                <a:srgbClr val="004999"/>
              </a:solidFill>
            </a:endParaRPr>
          </a:p>
          <a:p>
            <a:r>
              <a:rPr lang="sv-SE" dirty="0">
                <a:solidFill>
                  <a:srgbClr val="004999"/>
                </a:solidFill>
              </a:rPr>
              <a:t>Accusantium doloremque laudantium, totam rem aperiam, eaque ipsa quae.</a:t>
            </a:r>
          </a:p>
        </p:txBody>
      </p:sp>
      <p:sp>
        <p:nvSpPr>
          <p:cNvPr id="15" name="Platshållare för rubrik 1">
            <a:extLst>
              <a:ext uri="{FF2B5EF4-FFF2-40B4-BE49-F238E27FC236}">
                <a16:creationId xmlns:a16="http://schemas.microsoft.com/office/drawing/2014/main" id="{370390CE-586D-A541-9445-289EB8B3C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987" y="986361"/>
            <a:ext cx="10866315" cy="717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sv-SE"/>
              <a:t>Rubrik…</a:t>
            </a:r>
          </a:p>
        </p:txBody>
      </p:sp>
    </p:spTree>
    <p:extLst>
      <p:ext uri="{BB962C8B-B14F-4D97-AF65-F5344CB8AC3E}">
        <p14:creationId xmlns:p14="http://schemas.microsoft.com/office/powerpoint/2010/main" val="263607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2">
            <a:extLst>
              <a:ext uri="{FF2B5EF4-FFF2-40B4-BE49-F238E27FC236}">
                <a16:creationId xmlns:a16="http://schemas.microsoft.com/office/drawing/2014/main" id="{D760613C-E7F6-7849-A32B-FC264A36D5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48776" y="987426"/>
            <a:ext cx="6353237" cy="454931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BAB18BA-FE62-A64E-B21A-8E9DC2155E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372" y="5399497"/>
            <a:ext cx="2480931" cy="1550581"/>
          </a:xfrm>
          <a:prstGeom prst="rect">
            <a:avLst/>
          </a:prstGeom>
        </p:spPr>
      </p:pic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09AFECB-EB2F-244E-BFDD-4799F5D6DCC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89987" y="1801389"/>
            <a:ext cx="4110615" cy="3598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  <a:lvl2pPr marL="342900" indent="0">
              <a:buNone/>
              <a:defRPr sz="1800">
                <a:latin typeface="+mj-lt"/>
              </a:defRPr>
            </a:lvl2pPr>
            <a:lvl3pPr marL="685800" indent="0">
              <a:buNone/>
              <a:defRPr sz="1800">
                <a:latin typeface="+mj-lt"/>
              </a:defRPr>
            </a:lvl3pPr>
            <a:lvl4pPr marL="1028700" indent="0">
              <a:buNone/>
              <a:defRPr sz="1800">
                <a:latin typeface="+mj-lt"/>
              </a:defRPr>
            </a:lvl4pPr>
            <a:lvl5pPr marL="1371600" indent="0">
              <a:buNone/>
              <a:defRPr sz="1800">
                <a:latin typeface="+mj-lt"/>
              </a:defRPr>
            </a:lvl5pPr>
          </a:lstStyle>
          <a:p>
            <a:r>
              <a:rPr lang="sv-SE" dirty="0">
                <a:solidFill>
                  <a:srgbClr val="004999"/>
                </a:solidFill>
              </a:rPr>
              <a:t>Sed ut perspiciatis unde omnis iste natus error sit voluptatem accusantium doloremque laudantium, totam rem aperiam, eaque ipsa quae.</a:t>
            </a:r>
          </a:p>
        </p:txBody>
      </p:sp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EBDAA04D-6408-7545-8FEA-DFED93000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987" y="986361"/>
            <a:ext cx="4110615" cy="717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sv-SE"/>
              <a:t>Rubrik…</a:t>
            </a:r>
          </a:p>
        </p:txBody>
      </p:sp>
    </p:spTree>
    <p:extLst>
      <p:ext uri="{BB962C8B-B14F-4D97-AF65-F5344CB8AC3E}">
        <p14:creationId xmlns:p14="http://schemas.microsoft.com/office/powerpoint/2010/main" val="119031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BAB18BA-FE62-A64E-B21A-8E9DC2155E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372" y="5399497"/>
            <a:ext cx="2480931" cy="1550581"/>
          </a:xfrm>
          <a:prstGeom prst="rect">
            <a:avLst/>
          </a:prstGeom>
        </p:spPr>
      </p:pic>
      <p:sp>
        <p:nvSpPr>
          <p:cNvPr id="12" name="Platshållare för bild 2">
            <a:extLst>
              <a:ext uri="{FF2B5EF4-FFF2-40B4-BE49-F238E27FC236}">
                <a16:creationId xmlns:a16="http://schemas.microsoft.com/office/drawing/2014/main" id="{D1B69085-C42B-D748-B894-8CEBE4F62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6113" y="1760728"/>
            <a:ext cx="5123827" cy="296150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2">
            <a:extLst>
              <a:ext uri="{FF2B5EF4-FFF2-40B4-BE49-F238E27FC236}">
                <a16:creationId xmlns:a16="http://schemas.microsoft.com/office/drawing/2014/main" id="{5C837398-0B6D-B44E-834A-3A4E6804D48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89987" y="1760728"/>
            <a:ext cx="5123827" cy="296150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83072AD6-2FC8-AB4C-BE0C-3485EC7A517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9987" y="4820853"/>
            <a:ext cx="5225904" cy="1157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  <a:lvl2pPr marL="342900" indent="0">
              <a:buNone/>
              <a:defRPr sz="1800">
                <a:latin typeface="+mj-lt"/>
              </a:defRPr>
            </a:lvl2pPr>
            <a:lvl3pPr marL="685800" indent="0">
              <a:buNone/>
              <a:defRPr sz="1800">
                <a:latin typeface="+mj-lt"/>
              </a:defRPr>
            </a:lvl3pPr>
            <a:lvl4pPr marL="1028700" indent="0">
              <a:buNone/>
              <a:defRPr sz="1800">
                <a:latin typeface="+mj-lt"/>
              </a:defRPr>
            </a:lvl4pPr>
            <a:lvl5pPr marL="1371600" indent="0">
              <a:buNone/>
              <a:defRPr sz="1800">
                <a:latin typeface="+mj-lt"/>
              </a:defRPr>
            </a:lvl5pPr>
          </a:lstStyle>
          <a:p>
            <a:r>
              <a:rPr lang="sv-SE" dirty="0">
                <a:solidFill>
                  <a:srgbClr val="004999"/>
                </a:solidFill>
              </a:rPr>
              <a:t>Sed ut perspiciatis unde omnis iste natus error sit voluptatem accusantium</a:t>
            </a:r>
          </a:p>
        </p:txBody>
      </p:sp>
      <p:sp>
        <p:nvSpPr>
          <p:cNvPr id="17" name="Platshållare för rubrik 1">
            <a:extLst>
              <a:ext uri="{FF2B5EF4-FFF2-40B4-BE49-F238E27FC236}">
                <a16:creationId xmlns:a16="http://schemas.microsoft.com/office/drawing/2014/main" id="{DDF4DC95-327E-054E-8899-7D54C2F1AD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987" y="986361"/>
            <a:ext cx="10709951" cy="717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sv-SE"/>
              <a:t>Rubrik…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EA1A9F03-402C-9942-92B7-E004BD0B53B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6112" y="4820853"/>
            <a:ext cx="5225904" cy="1157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  <a:lvl2pPr marL="342900" indent="0">
              <a:buNone/>
              <a:defRPr sz="1800">
                <a:latin typeface="+mj-lt"/>
              </a:defRPr>
            </a:lvl2pPr>
            <a:lvl3pPr marL="685800" indent="0">
              <a:buNone/>
              <a:defRPr sz="1800">
                <a:latin typeface="+mj-lt"/>
              </a:defRPr>
            </a:lvl3pPr>
            <a:lvl4pPr marL="1028700" indent="0">
              <a:buNone/>
              <a:defRPr sz="1800">
                <a:latin typeface="+mj-lt"/>
              </a:defRPr>
            </a:lvl4pPr>
            <a:lvl5pPr marL="1371600" indent="0">
              <a:buNone/>
              <a:defRPr sz="1800">
                <a:latin typeface="+mj-lt"/>
              </a:defRPr>
            </a:lvl5pPr>
          </a:lstStyle>
          <a:p>
            <a:r>
              <a:rPr lang="sv-SE" dirty="0">
                <a:solidFill>
                  <a:srgbClr val="004999"/>
                </a:solidFill>
              </a:rPr>
              <a:t>Sed ut perspiciatis unde omnis iste natus error sit voluptatem accusantium</a:t>
            </a:r>
          </a:p>
        </p:txBody>
      </p:sp>
    </p:spTree>
    <p:extLst>
      <p:ext uri="{BB962C8B-B14F-4D97-AF65-F5344CB8AC3E}">
        <p14:creationId xmlns:p14="http://schemas.microsoft.com/office/powerpoint/2010/main" val="12525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747FD8B-F547-DE43-A6B1-82BCBD4550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372" y="5399497"/>
            <a:ext cx="2480931" cy="1550581"/>
          </a:xfrm>
          <a:prstGeom prst="rect">
            <a:avLst/>
          </a:prstGeom>
        </p:spPr>
      </p:pic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6AFFB63-4447-4C40-A0F1-8EFD7B0A0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6111" y="2758148"/>
            <a:ext cx="5123827" cy="296150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2">
            <a:extLst>
              <a:ext uri="{FF2B5EF4-FFF2-40B4-BE49-F238E27FC236}">
                <a16:creationId xmlns:a16="http://schemas.microsoft.com/office/drawing/2014/main" id="{34123EE8-06ED-6D4D-9B62-59E10C4F358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92064" y="2758148"/>
            <a:ext cx="5123827" cy="296150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0161679-3973-D34C-B616-2B47B702A43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9987" y="1801391"/>
            <a:ext cx="10866315" cy="8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  <a:lvl2pPr marL="342900" indent="0">
              <a:buNone/>
              <a:defRPr sz="1800">
                <a:latin typeface="+mj-lt"/>
              </a:defRPr>
            </a:lvl2pPr>
            <a:lvl3pPr marL="685800" indent="0">
              <a:buNone/>
              <a:defRPr sz="1800">
                <a:latin typeface="+mj-lt"/>
              </a:defRPr>
            </a:lvl3pPr>
            <a:lvl4pPr marL="1028700" indent="0">
              <a:buNone/>
              <a:defRPr sz="1800">
                <a:latin typeface="+mj-lt"/>
              </a:defRPr>
            </a:lvl4pPr>
            <a:lvl5pPr marL="1371600" indent="0">
              <a:buNone/>
              <a:defRPr sz="1800">
                <a:latin typeface="+mj-lt"/>
              </a:defRPr>
            </a:lvl5pPr>
          </a:lstStyle>
          <a:p>
            <a:r>
              <a:rPr lang="sv-SE" dirty="0">
                <a:solidFill>
                  <a:srgbClr val="004999"/>
                </a:solidFill>
              </a:rPr>
              <a:t>Sed ut perspiciatis unde omnis iste natus error sit voluptatem accusantium doloremque laudantium, totam rem aperiam, eaque ipsa quae.</a:t>
            </a:r>
          </a:p>
        </p:txBody>
      </p:sp>
      <p:sp>
        <p:nvSpPr>
          <p:cNvPr id="12" name="Platshållare för rubrik 1">
            <a:extLst>
              <a:ext uri="{FF2B5EF4-FFF2-40B4-BE49-F238E27FC236}">
                <a16:creationId xmlns:a16="http://schemas.microsoft.com/office/drawing/2014/main" id="{5542A710-1C86-E944-AC42-3C66CD1A50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987" y="986361"/>
            <a:ext cx="10866315" cy="717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sv-SE"/>
              <a:t>Rubrik…</a:t>
            </a:r>
          </a:p>
        </p:txBody>
      </p:sp>
    </p:spTree>
    <p:extLst>
      <p:ext uri="{BB962C8B-B14F-4D97-AF65-F5344CB8AC3E}">
        <p14:creationId xmlns:p14="http://schemas.microsoft.com/office/powerpoint/2010/main" val="1646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rgbClr val="006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90F5BA7-AE66-0340-87F8-DD7C5D3E98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369" y="5399496"/>
            <a:ext cx="2480931" cy="1550581"/>
          </a:xfrm>
          <a:prstGeom prst="rect">
            <a:avLst/>
          </a:prstGeom>
        </p:spPr>
      </p:pic>
      <p:sp>
        <p:nvSpPr>
          <p:cNvPr id="12" name="Platshållare för rubrik 1">
            <a:extLst>
              <a:ext uri="{FF2B5EF4-FFF2-40B4-BE49-F238E27FC236}">
                <a16:creationId xmlns:a16="http://schemas.microsoft.com/office/drawing/2014/main" id="{42B8A5AF-EE1A-A045-BFE6-C5E0F0A78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987" y="986361"/>
            <a:ext cx="10866315" cy="717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Rubrik…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B5AB59A0-6346-444F-BC64-AD4A0D1200B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87622" y="1801390"/>
            <a:ext cx="5168679" cy="3598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 startAt="3"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Sed ut perspiciatis unde omnis iste natus error sit voluptatem</a:t>
            </a:r>
          </a:p>
          <a:p>
            <a:pPr lvl="0"/>
            <a:endParaRPr lang="sv-SE"/>
          </a:p>
          <a:p>
            <a:pPr lvl="0"/>
            <a:r>
              <a:rPr lang="sv-SE"/>
              <a:t>Accusantium doloremque laudantium, totam rem aperiam, eaque ipsa quae.</a:t>
            </a:r>
          </a:p>
          <a:p>
            <a:pPr lvl="0"/>
            <a:endParaRPr lang="sv-SE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2423403D-89F3-FA42-976B-2FED37BA051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9988" y="1801390"/>
            <a:ext cx="5168679" cy="3598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Sed ut perspiciatis unde omnis iste natus error sit voluptatem</a:t>
            </a:r>
          </a:p>
          <a:p>
            <a:pPr lvl="0"/>
            <a:endParaRPr lang="sv-SE"/>
          </a:p>
          <a:p>
            <a:pPr lvl="0"/>
            <a:r>
              <a:rPr lang="sv-SE"/>
              <a:t>Accusantium doloremque laudantium, totam rem aperiam, eaque ipsa quae.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93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281AE5C-9CD7-D44E-831D-94DD8FD11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6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DED60F6-0904-B241-897A-56EB41ABC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60197"/>
            <a:ext cx="10515600" cy="3598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2633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0A4A8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04999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999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04999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4999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4999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F7BC007-F45F-B2B3-BFEB-BA128CC7E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7324" y="6446171"/>
            <a:ext cx="4996439" cy="841799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2024-10-03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F9D6AF1-E24D-AE87-9182-E5DC58CB4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37" y="1580721"/>
            <a:ext cx="4996439" cy="717730"/>
          </a:xfrm>
        </p:spPr>
        <p:txBody>
          <a:bodyPr/>
          <a:lstStyle/>
          <a:p>
            <a:r>
              <a:rPr lang="sv-SE" dirty="0"/>
              <a:t>Branschhandbok för cirkulära ballastprodukter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-  Grind till Grind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55715DE-41E1-E63E-EAFE-C3551C20008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52550" y="2815803"/>
            <a:ext cx="6559118" cy="841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800" b="1" dirty="0"/>
              <a:t>2023 Grind till Grind – finansierat av SBUF 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BC1319E2-443D-45C4-7C6C-82ECBC7D9285}"/>
              </a:ext>
            </a:extLst>
          </p:cNvPr>
          <p:cNvSpPr txBox="1">
            <a:spLocks/>
          </p:cNvSpPr>
          <p:nvPr/>
        </p:nvSpPr>
        <p:spPr>
          <a:xfrm>
            <a:off x="4987395" y="4159802"/>
            <a:ext cx="7521840" cy="841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999"/>
                </a:solidFill>
                <a:latin typeface="+mj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rgbClr val="004999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rgbClr val="004999"/>
                </a:solidFill>
                <a:latin typeface="+mj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rgbClr val="004999"/>
                </a:solidFill>
                <a:latin typeface="+mj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rgbClr val="004999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800" dirty="0"/>
              <a:t> </a:t>
            </a:r>
            <a:r>
              <a:rPr lang="sv-SE" sz="2800" b="1" dirty="0"/>
              <a:t>2024 Grind till Grind 2.0 – finansierat av </a:t>
            </a:r>
            <a:r>
              <a:rPr lang="sv-SE" sz="2800" b="1" dirty="0" err="1"/>
              <a:t>Vinnova</a:t>
            </a:r>
            <a:endParaRPr lang="sv-SE" sz="2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800" i="1" dirty="0"/>
              <a:t>(Tydliga kvalitet och tydliga krav)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3200" dirty="0"/>
          </a:p>
        </p:txBody>
      </p:sp>
      <p:pic>
        <p:nvPicPr>
          <p:cNvPr id="7" name="Platshållare för bild 15" descr="En bild som visar Teckensnitt, Grafik, logotyp, text&#10;&#10;Automatiskt genererad beskrivning">
            <a:extLst>
              <a:ext uri="{FF2B5EF4-FFF2-40B4-BE49-F238E27FC236}">
                <a16:creationId xmlns:a16="http://schemas.microsoft.com/office/drawing/2014/main" id="{C9296DA7-2363-1459-C595-ED0962B997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98" t="-230159" r="-20787" b="-230159"/>
          <a:stretch/>
        </p:blipFill>
        <p:spPr>
          <a:xfrm>
            <a:off x="5392364" y="5417988"/>
            <a:ext cx="1944181" cy="2038224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8" name="Platshållare för bild 7" descr="En bild som visar Grafik, Teckensnitt, grafisk design, logotyp&#10;&#10;Automatiskt genererad beskrivning">
            <a:extLst>
              <a:ext uri="{FF2B5EF4-FFF2-40B4-BE49-F238E27FC236}">
                <a16:creationId xmlns:a16="http://schemas.microsoft.com/office/drawing/2014/main" id="{0916B334-85F8-46AC-AC15-EA0943D0A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69" t="-24421" r="-9656" b="-30268"/>
          <a:stretch/>
        </p:blipFill>
        <p:spPr>
          <a:xfrm>
            <a:off x="3875433" y="6131848"/>
            <a:ext cx="1260000" cy="622570"/>
          </a:xfrm>
          <a:prstGeom prst="ellipse">
            <a:avLst/>
          </a:prstGeom>
          <a:solidFill>
            <a:schemeClr val="bg1"/>
          </a:solidFill>
        </p:spPr>
      </p:pic>
      <p:pic>
        <p:nvPicPr>
          <p:cNvPr id="9" name="Picture 2" descr="Vinnovas logotyp, primär version">
            <a:extLst>
              <a:ext uri="{FF2B5EF4-FFF2-40B4-BE49-F238E27FC236}">
                <a16:creationId xmlns:a16="http://schemas.microsoft.com/office/drawing/2014/main" id="{66E98652-1469-18FB-99C4-E69A154A6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981" y="378270"/>
            <a:ext cx="1612132" cy="34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swerock - Anläggning, frakt, transport &amp; logistik för alla behov i Norrland  samt övriga Sverige">
            <a:extLst>
              <a:ext uri="{FF2B5EF4-FFF2-40B4-BE49-F238E27FC236}">
                <a16:creationId xmlns:a16="http://schemas.microsoft.com/office/drawing/2014/main" id="{F6F601D5-01A5-6004-04AA-B8A8DA938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545" y="6181319"/>
            <a:ext cx="1534686" cy="5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3E03791-39C3-F413-0AA4-24A922DE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919" y="378270"/>
            <a:ext cx="1298188" cy="30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98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 descr="En bild som visar text, skärmbild, programvara, Multimedieprogram&#10;&#10;Automatiskt genererad beskrivning">
            <a:extLst>
              <a:ext uri="{FF2B5EF4-FFF2-40B4-BE49-F238E27FC236}">
                <a16:creationId xmlns:a16="http://schemas.microsoft.com/office/drawing/2014/main" id="{EF4E3936-DD9D-248A-CD7A-D6A940AA08BA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 l="16800" t="28000" r="15925" b="9067"/>
          <a:stretch/>
        </p:blipFill>
        <p:spPr>
          <a:xfrm>
            <a:off x="802278" y="643466"/>
            <a:ext cx="1058744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0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1B12EFD2-6469-6F66-AE69-D56547525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6" y="4211705"/>
            <a:ext cx="11997968" cy="2560542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1B2D46EA-B911-AD29-EB4E-DABDEAE56D4D}"/>
              </a:ext>
            </a:extLst>
          </p:cNvPr>
          <p:cNvSpPr txBox="1"/>
          <p:nvPr/>
        </p:nvSpPr>
        <p:spPr>
          <a:xfrm>
            <a:off x="3053181" y="1709999"/>
            <a:ext cx="7866501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v-SE" sz="2000" dirty="0"/>
              <a:t>En branschgemensam handbok för att främja cirkularitet</a:t>
            </a:r>
          </a:p>
          <a:p>
            <a:pPr>
              <a:lnSpc>
                <a:spcPct val="200000"/>
              </a:lnSpc>
            </a:pPr>
            <a:r>
              <a:rPr lang="sv-SE" sz="2000" dirty="0"/>
              <a:t>Kunskapsunderlag för nya smarta upphandlingskriterier</a:t>
            </a:r>
          </a:p>
          <a:p>
            <a:pPr>
              <a:lnSpc>
                <a:spcPct val="200000"/>
              </a:lnSpc>
            </a:pPr>
            <a:r>
              <a:rPr lang="sv-SE" sz="2000" dirty="0"/>
              <a:t>EUs Green Deal och taxonomins påverkan på branschen</a:t>
            </a:r>
          </a:p>
        </p:txBody>
      </p:sp>
      <p:grpSp>
        <p:nvGrpSpPr>
          <p:cNvPr id="13" name="Google Shape;10026;p72">
            <a:extLst>
              <a:ext uri="{FF2B5EF4-FFF2-40B4-BE49-F238E27FC236}">
                <a16:creationId xmlns:a16="http://schemas.microsoft.com/office/drawing/2014/main" id="{F7CFB72B-58E2-1D38-2462-E8BD0A148695}"/>
              </a:ext>
            </a:extLst>
          </p:cNvPr>
          <p:cNvGrpSpPr/>
          <p:nvPr/>
        </p:nvGrpSpPr>
        <p:grpSpPr>
          <a:xfrm>
            <a:off x="2267395" y="2429557"/>
            <a:ext cx="433095" cy="503634"/>
            <a:chOff x="1049375" y="2318350"/>
            <a:chExt cx="298525" cy="295400"/>
          </a:xfrm>
          <a:solidFill>
            <a:schemeClr val="tx1"/>
          </a:solidFill>
        </p:grpSpPr>
        <p:sp>
          <p:nvSpPr>
            <p:cNvPr id="14" name="Google Shape;10027;p72">
              <a:extLst>
                <a:ext uri="{FF2B5EF4-FFF2-40B4-BE49-F238E27FC236}">
                  <a16:creationId xmlns:a16="http://schemas.microsoft.com/office/drawing/2014/main" id="{74F3D489-083D-005E-D731-60A8B48EA5D1}"/>
                </a:ext>
              </a:extLst>
            </p:cNvPr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" name="Google Shape;10028;p72">
              <a:extLst>
                <a:ext uri="{FF2B5EF4-FFF2-40B4-BE49-F238E27FC236}">
                  <a16:creationId xmlns:a16="http://schemas.microsoft.com/office/drawing/2014/main" id="{F8007A88-1D9A-477A-0DC6-45A1697F7C0C}"/>
                </a:ext>
              </a:extLst>
            </p:cNvPr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6" name="Google Shape;10029;p72">
              <a:extLst>
                <a:ext uri="{FF2B5EF4-FFF2-40B4-BE49-F238E27FC236}">
                  <a16:creationId xmlns:a16="http://schemas.microsoft.com/office/drawing/2014/main" id="{0B2E8084-E302-92E7-7C9B-67E233399FFB}"/>
                </a:ext>
              </a:extLst>
            </p:cNvPr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7" name="Google Shape;10030;p72">
              <a:extLst>
                <a:ext uri="{FF2B5EF4-FFF2-40B4-BE49-F238E27FC236}">
                  <a16:creationId xmlns:a16="http://schemas.microsoft.com/office/drawing/2014/main" id="{45DB09BE-676F-4231-A868-135EAC1D4FAE}"/>
                </a:ext>
              </a:extLst>
            </p:cNvPr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18" name="Google Shape;9566;p71">
            <a:extLst>
              <a:ext uri="{FF2B5EF4-FFF2-40B4-BE49-F238E27FC236}">
                <a16:creationId xmlns:a16="http://schemas.microsoft.com/office/drawing/2014/main" id="{59DE454E-4EB5-AA23-E8F8-D87C87B85734}"/>
              </a:ext>
            </a:extLst>
          </p:cNvPr>
          <p:cNvSpPr/>
          <p:nvPr/>
        </p:nvSpPr>
        <p:spPr>
          <a:xfrm>
            <a:off x="2254156" y="1743878"/>
            <a:ext cx="459575" cy="491807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9873;p72">
            <a:extLst>
              <a:ext uri="{FF2B5EF4-FFF2-40B4-BE49-F238E27FC236}">
                <a16:creationId xmlns:a16="http://schemas.microsoft.com/office/drawing/2014/main" id="{FCFCE4D4-123C-8F3C-3E63-0799450FECDD}"/>
              </a:ext>
            </a:extLst>
          </p:cNvPr>
          <p:cNvGrpSpPr/>
          <p:nvPr/>
        </p:nvGrpSpPr>
        <p:grpSpPr>
          <a:xfrm>
            <a:off x="2276952" y="3052877"/>
            <a:ext cx="449220" cy="532885"/>
            <a:chOff x="-60987050" y="2671400"/>
            <a:chExt cx="315850" cy="318825"/>
          </a:xfrm>
          <a:solidFill>
            <a:schemeClr val="tx1"/>
          </a:solidFill>
        </p:grpSpPr>
        <p:sp>
          <p:nvSpPr>
            <p:cNvPr id="20" name="Google Shape;9874;p72">
              <a:extLst>
                <a:ext uri="{FF2B5EF4-FFF2-40B4-BE49-F238E27FC236}">
                  <a16:creationId xmlns:a16="http://schemas.microsoft.com/office/drawing/2014/main" id="{9C1CB245-2122-1A9A-80EE-00A2252C6A06}"/>
                </a:ext>
              </a:extLst>
            </p:cNvPr>
            <p:cNvSpPr/>
            <p:nvPr/>
          </p:nvSpPr>
          <p:spPr>
            <a:xfrm>
              <a:off x="-60987050" y="2671400"/>
              <a:ext cx="315850" cy="318825"/>
            </a:xfrm>
            <a:custGeom>
              <a:avLst/>
              <a:gdLst/>
              <a:ahLst/>
              <a:cxnLst/>
              <a:rect l="l" t="t" r="r" b="b"/>
              <a:pathLst>
                <a:path w="12634" h="12753" extrusionOk="0">
                  <a:moveTo>
                    <a:pt x="6270" y="844"/>
                  </a:moveTo>
                  <a:lnTo>
                    <a:pt x="11783" y="3175"/>
                  </a:lnTo>
                  <a:lnTo>
                    <a:pt x="11783" y="4152"/>
                  </a:lnTo>
                  <a:lnTo>
                    <a:pt x="757" y="4152"/>
                  </a:lnTo>
                  <a:lnTo>
                    <a:pt x="757" y="3175"/>
                  </a:lnTo>
                  <a:lnTo>
                    <a:pt x="6270" y="844"/>
                  </a:lnTo>
                  <a:close/>
                  <a:moveTo>
                    <a:pt x="2552" y="5002"/>
                  </a:moveTo>
                  <a:lnTo>
                    <a:pt x="2552" y="10232"/>
                  </a:lnTo>
                  <a:lnTo>
                    <a:pt x="1733" y="10232"/>
                  </a:lnTo>
                  <a:lnTo>
                    <a:pt x="1733" y="5002"/>
                  </a:lnTo>
                  <a:close/>
                  <a:moveTo>
                    <a:pt x="5041" y="5002"/>
                  </a:moveTo>
                  <a:lnTo>
                    <a:pt x="5041" y="10232"/>
                  </a:lnTo>
                  <a:lnTo>
                    <a:pt x="3403" y="10232"/>
                  </a:lnTo>
                  <a:lnTo>
                    <a:pt x="3403" y="5002"/>
                  </a:lnTo>
                  <a:close/>
                  <a:moveTo>
                    <a:pt x="6711" y="5002"/>
                  </a:moveTo>
                  <a:lnTo>
                    <a:pt x="6711" y="10232"/>
                  </a:lnTo>
                  <a:lnTo>
                    <a:pt x="5860" y="10232"/>
                  </a:lnTo>
                  <a:lnTo>
                    <a:pt x="5860" y="5002"/>
                  </a:lnTo>
                  <a:close/>
                  <a:moveTo>
                    <a:pt x="9168" y="5002"/>
                  </a:moveTo>
                  <a:lnTo>
                    <a:pt x="9168" y="10232"/>
                  </a:lnTo>
                  <a:lnTo>
                    <a:pt x="7530" y="10232"/>
                  </a:lnTo>
                  <a:lnTo>
                    <a:pt x="7530" y="5002"/>
                  </a:lnTo>
                  <a:close/>
                  <a:moveTo>
                    <a:pt x="10838" y="5002"/>
                  </a:moveTo>
                  <a:lnTo>
                    <a:pt x="10838" y="10232"/>
                  </a:lnTo>
                  <a:lnTo>
                    <a:pt x="10019" y="10232"/>
                  </a:lnTo>
                  <a:lnTo>
                    <a:pt x="10019" y="5002"/>
                  </a:lnTo>
                  <a:close/>
                  <a:moveTo>
                    <a:pt x="11374" y="11020"/>
                  </a:moveTo>
                  <a:cubicBezTo>
                    <a:pt x="11594" y="11051"/>
                    <a:pt x="11783" y="11209"/>
                    <a:pt x="11783" y="11461"/>
                  </a:cubicBezTo>
                  <a:lnTo>
                    <a:pt x="11783" y="11870"/>
                  </a:lnTo>
                  <a:lnTo>
                    <a:pt x="757" y="11870"/>
                  </a:lnTo>
                  <a:lnTo>
                    <a:pt x="757" y="11461"/>
                  </a:lnTo>
                  <a:cubicBezTo>
                    <a:pt x="757" y="11209"/>
                    <a:pt x="946" y="11020"/>
                    <a:pt x="1198" y="11020"/>
                  </a:cubicBezTo>
                  <a:close/>
                  <a:moveTo>
                    <a:pt x="6290" y="1"/>
                  </a:moveTo>
                  <a:cubicBezTo>
                    <a:pt x="6238" y="1"/>
                    <a:pt x="6191" y="9"/>
                    <a:pt x="6144" y="25"/>
                  </a:cubicBezTo>
                  <a:lnTo>
                    <a:pt x="252" y="2514"/>
                  </a:lnTo>
                  <a:cubicBezTo>
                    <a:pt x="95" y="2577"/>
                    <a:pt x="0" y="2703"/>
                    <a:pt x="0" y="2892"/>
                  </a:cubicBezTo>
                  <a:lnTo>
                    <a:pt x="0" y="4561"/>
                  </a:lnTo>
                  <a:cubicBezTo>
                    <a:pt x="0" y="4782"/>
                    <a:pt x="189" y="5002"/>
                    <a:pt x="410" y="5002"/>
                  </a:cubicBezTo>
                  <a:lnTo>
                    <a:pt x="946" y="5002"/>
                  </a:lnTo>
                  <a:lnTo>
                    <a:pt x="946" y="10264"/>
                  </a:lnTo>
                  <a:cubicBezTo>
                    <a:pt x="410" y="10390"/>
                    <a:pt x="0" y="10894"/>
                    <a:pt x="0" y="11492"/>
                  </a:cubicBezTo>
                  <a:lnTo>
                    <a:pt x="0" y="12311"/>
                  </a:lnTo>
                  <a:cubicBezTo>
                    <a:pt x="0" y="12532"/>
                    <a:pt x="189" y="12753"/>
                    <a:pt x="410" y="12753"/>
                  </a:cubicBezTo>
                  <a:lnTo>
                    <a:pt x="12256" y="12753"/>
                  </a:lnTo>
                  <a:cubicBezTo>
                    <a:pt x="12476" y="12753"/>
                    <a:pt x="12634" y="12532"/>
                    <a:pt x="12634" y="12311"/>
                  </a:cubicBezTo>
                  <a:lnTo>
                    <a:pt x="12634" y="11492"/>
                  </a:lnTo>
                  <a:cubicBezTo>
                    <a:pt x="12634" y="10894"/>
                    <a:pt x="12256" y="10390"/>
                    <a:pt x="11689" y="10264"/>
                  </a:cubicBezTo>
                  <a:lnTo>
                    <a:pt x="11689" y="5002"/>
                  </a:lnTo>
                  <a:lnTo>
                    <a:pt x="12256" y="5002"/>
                  </a:lnTo>
                  <a:cubicBezTo>
                    <a:pt x="12476" y="5002"/>
                    <a:pt x="12634" y="4782"/>
                    <a:pt x="12634" y="4561"/>
                  </a:cubicBezTo>
                  <a:lnTo>
                    <a:pt x="12634" y="2892"/>
                  </a:lnTo>
                  <a:cubicBezTo>
                    <a:pt x="12602" y="2734"/>
                    <a:pt x="12539" y="2577"/>
                    <a:pt x="12382" y="2514"/>
                  </a:cubicBezTo>
                  <a:lnTo>
                    <a:pt x="6459" y="25"/>
                  </a:lnTo>
                  <a:cubicBezTo>
                    <a:pt x="6396" y="9"/>
                    <a:pt x="6341" y="1"/>
                    <a:pt x="62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875;p72">
              <a:extLst>
                <a:ext uri="{FF2B5EF4-FFF2-40B4-BE49-F238E27FC236}">
                  <a16:creationId xmlns:a16="http://schemas.microsoft.com/office/drawing/2014/main" id="{1B5B5E9D-5343-200C-3053-E60DB83FA67A}"/>
                </a:ext>
              </a:extLst>
            </p:cNvPr>
            <p:cNvSpPr/>
            <p:nvPr/>
          </p:nvSpPr>
          <p:spPr>
            <a:xfrm>
              <a:off x="-60839775" y="27310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0"/>
                  </a:moveTo>
                  <a:cubicBezTo>
                    <a:pt x="158" y="0"/>
                    <a:pt x="1" y="190"/>
                    <a:pt x="1" y="379"/>
                  </a:cubicBezTo>
                  <a:cubicBezTo>
                    <a:pt x="1" y="599"/>
                    <a:pt x="158" y="788"/>
                    <a:pt x="379" y="788"/>
                  </a:cubicBezTo>
                  <a:cubicBezTo>
                    <a:pt x="599" y="788"/>
                    <a:pt x="789" y="599"/>
                    <a:pt x="789" y="379"/>
                  </a:cubicBezTo>
                  <a:cubicBezTo>
                    <a:pt x="789" y="190"/>
                    <a:pt x="599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Rubrik 21">
            <a:extLst>
              <a:ext uri="{FF2B5EF4-FFF2-40B4-BE49-F238E27FC236}">
                <a16:creationId xmlns:a16="http://schemas.microsoft.com/office/drawing/2014/main" id="{E6C4A30B-0DD8-4121-9C30-E69AB779D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482" y="349030"/>
            <a:ext cx="10363200" cy="887684"/>
          </a:xfrm>
        </p:spPr>
        <p:txBody>
          <a:bodyPr/>
          <a:lstStyle/>
          <a:p>
            <a:r>
              <a:rPr lang="sv-SE" dirty="0"/>
              <a:t>Leverans i projektet</a:t>
            </a:r>
          </a:p>
        </p:txBody>
      </p:sp>
    </p:spTree>
    <p:extLst>
      <p:ext uri="{BB962C8B-B14F-4D97-AF65-F5344CB8AC3E}">
        <p14:creationId xmlns:p14="http://schemas.microsoft.com/office/powerpoint/2010/main" val="28143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1B12EFD2-6469-6F66-AE69-D56547525C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4032" y="1722831"/>
            <a:ext cx="11997968" cy="2560542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E2307123-BAB5-1604-7662-B8B8D6B346FE}"/>
              </a:ext>
            </a:extLst>
          </p:cNvPr>
          <p:cNvSpPr/>
          <p:nvPr/>
        </p:nvSpPr>
        <p:spPr>
          <a:xfrm>
            <a:off x="2783675" y="1317648"/>
            <a:ext cx="6251713" cy="33709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ubrik 21">
            <a:extLst>
              <a:ext uri="{FF2B5EF4-FFF2-40B4-BE49-F238E27FC236}">
                <a16:creationId xmlns:a16="http://schemas.microsoft.com/office/drawing/2014/main" id="{E6C4A30B-0DD8-4121-9C30-E69AB779D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932" y="183189"/>
            <a:ext cx="10363200" cy="887684"/>
          </a:xfrm>
        </p:spPr>
        <p:txBody>
          <a:bodyPr/>
          <a:lstStyle/>
          <a:p>
            <a:r>
              <a:rPr lang="sv-SE" sz="4400" dirty="0"/>
              <a:t>En branschgemensam handbok</a:t>
            </a:r>
          </a:p>
        </p:txBody>
      </p:sp>
      <p:sp>
        <p:nvSpPr>
          <p:cNvPr id="7" name="Pil: femhörning 6">
            <a:extLst>
              <a:ext uri="{FF2B5EF4-FFF2-40B4-BE49-F238E27FC236}">
                <a16:creationId xmlns:a16="http://schemas.microsoft.com/office/drawing/2014/main" id="{7DCDC223-54FF-5AF4-422A-1A13C3488B0D}"/>
              </a:ext>
            </a:extLst>
          </p:cNvPr>
          <p:cNvSpPr/>
          <p:nvPr/>
        </p:nvSpPr>
        <p:spPr>
          <a:xfrm>
            <a:off x="647417" y="5276074"/>
            <a:ext cx="1874520" cy="101919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Förberedelser</a:t>
            </a:r>
          </a:p>
        </p:txBody>
      </p:sp>
      <p:sp>
        <p:nvSpPr>
          <p:cNvPr id="8" name="Pil: sparr 7">
            <a:extLst>
              <a:ext uri="{FF2B5EF4-FFF2-40B4-BE49-F238E27FC236}">
                <a16:creationId xmlns:a16="http://schemas.microsoft.com/office/drawing/2014/main" id="{E328C17A-F5DF-7FC1-6D73-AF805CA2531D}"/>
              </a:ext>
            </a:extLst>
          </p:cNvPr>
          <p:cNvSpPr/>
          <p:nvPr/>
        </p:nvSpPr>
        <p:spPr>
          <a:xfrm>
            <a:off x="2062994" y="5276074"/>
            <a:ext cx="2327136" cy="1019197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bg1"/>
                </a:solidFill>
              </a:rPr>
              <a:t>Granska material-egenskaper</a:t>
            </a:r>
          </a:p>
        </p:txBody>
      </p:sp>
      <p:sp>
        <p:nvSpPr>
          <p:cNvPr id="10" name="Pil: sparr 9">
            <a:extLst>
              <a:ext uri="{FF2B5EF4-FFF2-40B4-BE49-F238E27FC236}">
                <a16:creationId xmlns:a16="http://schemas.microsoft.com/office/drawing/2014/main" id="{68D61E62-CB83-4866-7CF9-A6AE0B9C7110}"/>
              </a:ext>
            </a:extLst>
          </p:cNvPr>
          <p:cNvSpPr/>
          <p:nvPr/>
        </p:nvSpPr>
        <p:spPr>
          <a:xfrm>
            <a:off x="3940309" y="5295862"/>
            <a:ext cx="2327136" cy="1002472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bg1"/>
                </a:solidFill>
              </a:rPr>
              <a:t>Verifiera material-egenskaper</a:t>
            </a:r>
          </a:p>
        </p:txBody>
      </p:sp>
      <p:sp>
        <p:nvSpPr>
          <p:cNvPr id="11" name="Pil: sparr 10">
            <a:extLst>
              <a:ext uri="{FF2B5EF4-FFF2-40B4-BE49-F238E27FC236}">
                <a16:creationId xmlns:a16="http://schemas.microsoft.com/office/drawing/2014/main" id="{2D4A5567-AA7C-4673-23D3-947447C0E553}"/>
              </a:ext>
            </a:extLst>
          </p:cNvPr>
          <p:cNvSpPr/>
          <p:nvPr/>
        </p:nvSpPr>
        <p:spPr>
          <a:xfrm>
            <a:off x="5815603" y="5295864"/>
            <a:ext cx="2149573" cy="100247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bg1"/>
                </a:solidFill>
              </a:rPr>
              <a:t>Producera ballast</a:t>
            </a:r>
          </a:p>
        </p:txBody>
      </p:sp>
      <p:sp>
        <p:nvSpPr>
          <p:cNvPr id="23" name="Pil: sparr 22">
            <a:extLst>
              <a:ext uri="{FF2B5EF4-FFF2-40B4-BE49-F238E27FC236}">
                <a16:creationId xmlns:a16="http://schemas.microsoft.com/office/drawing/2014/main" id="{0BFD9FD3-45F4-A38A-6C06-BBCE5407FAEA}"/>
              </a:ext>
            </a:extLst>
          </p:cNvPr>
          <p:cNvSpPr/>
          <p:nvPr/>
        </p:nvSpPr>
        <p:spPr>
          <a:xfrm>
            <a:off x="7503438" y="5285968"/>
            <a:ext cx="2327136" cy="101920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bg1"/>
                </a:solidFill>
              </a:rPr>
              <a:t>Utföra tillverkningskontroll </a:t>
            </a:r>
          </a:p>
        </p:txBody>
      </p:sp>
      <p:sp>
        <p:nvSpPr>
          <p:cNvPr id="24" name="Pil: sparr 23">
            <a:extLst>
              <a:ext uri="{FF2B5EF4-FFF2-40B4-BE49-F238E27FC236}">
                <a16:creationId xmlns:a16="http://schemas.microsoft.com/office/drawing/2014/main" id="{AB7946EA-7D03-1F79-41FF-ED9998388E0B}"/>
              </a:ext>
            </a:extLst>
          </p:cNvPr>
          <p:cNvSpPr/>
          <p:nvPr/>
        </p:nvSpPr>
        <p:spPr>
          <a:xfrm>
            <a:off x="9391423" y="5295862"/>
            <a:ext cx="2327136" cy="100247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bg1"/>
                </a:solidFill>
              </a:rPr>
              <a:t>Sälja produkt</a:t>
            </a:r>
          </a:p>
        </p:txBody>
      </p:sp>
      <p:cxnSp>
        <p:nvCxnSpPr>
          <p:cNvPr id="26" name="Rak koppling 25">
            <a:extLst>
              <a:ext uri="{FF2B5EF4-FFF2-40B4-BE49-F238E27FC236}">
                <a16:creationId xmlns:a16="http://schemas.microsoft.com/office/drawing/2014/main" id="{593AAFF7-09B4-E54F-2E60-EE91F9CF2917}"/>
              </a:ext>
            </a:extLst>
          </p:cNvPr>
          <p:cNvCxnSpPr>
            <a:cxnSpLocks/>
          </p:cNvCxnSpPr>
          <p:nvPr/>
        </p:nvCxnSpPr>
        <p:spPr>
          <a:xfrm flipV="1">
            <a:off x="727932" y="3877056"/>
            <a:ext cx="2033556" cy="1281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koppling 27">
            <a:extLst>
              <a:ext uri="{FF2B5EF4-FFF2-40B4-BE49-F238E27FC236}">
                <a16:creationId xmlns:a16="http://schemas.microsoft.com/office/drawing/2014/main" id="{33E63F57-E5BA-9959-E0EB-7F650EB4633F}"/>
              </a:ext>
            </a:extLst>
          </p:cNvPr>
          <p:cNvCxnSpPr>
            <a:cxnSpLocks/>
          </p:cNvCxnSpPr>
          <p:nvPr/>
        </p:nvCxnSpPr>
        <p:spPr>
          <a:xfrm>
            <a:off x="8915400" y="3877056"/>
            <a:ext cx="2193107" cy="1382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79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91F7BEFA-8E95-CB66-F269-5672E33A5391}"/>
              </a:ext>
            </a:extLst>
          </p:cNvPr>
          <p:cNvSpPr txBox="1"/>
          <p:nvPr/>
        </p:nvSpPr>
        <p:spPr>
          <a:xfrm>
            <a:off x="8179300" y="2148276"/>
            <a:ext cx="3696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>
                <a:solidFill>
                  <a:schemeClr val="bg1"/>
                </a:solidFill>
                <a:latin typeface="+mj-lt"/>
              </a:rPr>
              <a:t>Webbaserad handbok</a:t>
            </a:r>
          </a:p>
        </p:txBody>
      </p:sp>
      <p:pic>
        <p:nvPicPr>
          <p:cNvPr id="12" name="Bildobjekt 11" descr="En bild som visar text, skärmbild, Webbplats, Webbsida&#10;&#10;Automatiskt genererad beskrivning">
            <a:extLst>
              <a:ext uri="{FF2B5EF4-FFF2-40B4-BE49-F238E27FC236}">
                <a16:creationId xmlns:a16="http://schemas.microsoft.com/office/drawing/2014/main" id="{6D9AF39F-B2BD-C950-05A0-54ACD44B9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4" y="582804"/>
            <a:ext cx="7816813" cy="601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E742B2D-FCD2-7000-CAF6-553282CE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Funktioner och innehåll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8C06DBB-56A1-1FBA-7C49-CB5883A53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93" y="1778063"/>
            <a:ext cx="11079213" cy="1072182"/>
          </a:xfrm>
          <a:prstGeom prst="rect">
            <a:avLst/>
          </a:prstGeom>
        </p:spPr>
      </p:pic>
      <p:sp>
        <p:nvSpPr>
          <p:cNvPr id="11" name="Pratbubbla: böjd rad med kantlinje och dekorstreck 10">
            <a:extLst>
              <a:ext uri="{FF2B5EF4-FFF2-40B4-BE49-F238E27FC236}">
                <a16:creationId xmlns:a16="http://schemas.microsoft.com/office/drawing/2014/main" id="{A9D23CDC-5C49-E28A-104E-1896EED25CEA}"/>
              </a:ext>
            </a:extLst>
          </p:cNvPr>
          <p:cNvSpPr/>
          <p:nvPr/>
        </p:nvSpPr>
        <p:spPr>
          <a:xfrm>
            <a:off x="3866137" y="3848100"/>
            <a:ext cx="3772913" cy="223727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4438"/>
              <a:gd name="adj6" fmla="val -16599"/>
            </a:avLst>
          </a:prstGeom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sv-SE" dirty="0"/>
              <a:t>Kort inledning</a:t>
            </a:r>
          </a:p>
          <a:p>
            <a:pPr marL="285750" indent="-285750">
              <a:buFontTx/>
              <a:buChar char="-"/>
            </a:pPr>
            <a:r>
              <a:rPr lang="sv-SE" dirty="0"/>
              <a:t>Vad händer? Vad ska jag göra?</a:t>
            </a:r>
          </a:p>
          <a:p>
            <a:pPr marL="285750" indent="-285750">
              <a:buFontTx/>
              <a:buChar char="-"/>
            </a:pPr>
            <a:r>
              <a:rPr lang="sv-SE" dirty="0"/>
              <a:t>Checklista; de viktiga sakerna</a:t>
            </a:r>
          </a:p>
          <a:p>
            <a:pPr marL="285750" indent="-285750">
              <a:buFontTx/>
              <a:buChar char="-"/>
            </a:pPr>
            <a:r>
              <a:rPr lang="sv-SE" dirty="0"/>
              <a:t>Relaterade verktyg, mallar och instruktioner</a:t>
            </a:r>
          </a:p>
        </p:txBody>
      </p:sp>
    </p:spTree>
    <p:extLst>
      <p:ext uri="{BB962C8B-B14F-4D97-AF65-F5344CB8AC3E}">
        <p14:creationId xmlns:p14="http://schemas.microsoft.com/office/powerpoint/2010/main" val="1211436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9B6DB17-7AAE-1047-932E-5B34D2B14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44" y="170234"/>
            <a:ext cx="7898305" cy="65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3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3D9CE5C-634C-8DF5-407E-20DF397E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56" y="1468682"/>
            <a:ext cx="4163368" cy="717730"/>
          </a:xfrm>
        </p:spPr>
        <p:txBody>
          <a:bodyPr anchor="ctr">
            <a:normAutofit/>
          </a:bodyPr>
          <a:lstStyle/>
          <a:p>
            <a:r>
              <a:rPr lang="sv-SE" sz="3300" dirty="0"/>
              <a:t>Remiss av innehåll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7A9DAAD-CA35-AF83-B597-71FF4D8FD5B8}"/>
              </a:ext>
            </a:extLst>
          </p:cNvPr>
          <p:cNvSpPr txBox="1"/>
          <p:nvPr/>
        </p:nvSpPr>
        <p:spPr>
          <a:xfrm>
            <a:off x="267956" y="2539721"/>
            <a:ext cx="37539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Vill du ta del av remissen av handboken? </a:t>
            </a:r>
          </a:p>
          <a:p>
            <a:endParaRPr lang="sv-SE" sz="2400" dirty="0">
              <a:solidFill>
                <a:schemeClr val="bg1"/>
              </a:solidFill>
            </a:endParaRPr>
          </a:p>
          <a:p>
            <a:r>
              <a:rPr lang="sv-SE" sz="2400" dirty="0">
                <a:solidFill>
                  <a:schemeClr val="bg1"/>
                </a:solidFill>
              </a:rPr>
              <a:t>Kontakta: martin@tengsved.com</a:t>
            </a:r>
          </a:p>
        </p:txBody>
      </p:sp>
      <p:pic>
        <p:nvPicPr>
          <p:cNvPr id="2" name="Mock up video">
            <a:hlinkClick r:id="" action="ppaction://media"/>
            <a:extLst>
              <a:ext uri="{FF2B5EF4-FFF2-40B4-BE49-F238E27FC236}">
                <a16:creationId xmlns:a16="http://schemas.microsoft.com/office/drawing/2014/main" id="{7A6DD0D6-D381-575A-2D1F-67FDD3FA74B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21759" y="1038766"/>
            <a:ext cx="7483772" cy="420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8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ikgrindar | Snabböppnande med hög kvalitet | LBF Stängsel AB">
            <a:extLst>
              <a:ext uri="{FF2B5EF4-FFF2-40B4-BE49-F238E27FC236}">
                <a16:creationId xmlns:a16="http://schemas.microsoft.com/office/drawing/2014/main" id="{A1835CC5-5D58-2DFA-AC7F-F9FCA1AB8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5841" r="14579" b="3368"/>
          <a:stretch/>
        </p:blipFill>
        <p:spPr bwMode="auto">
          <a:xfrm>
            <a:off x="6315664" y="4445005"/>
            <a:ext cx="1513587" cy="126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ikgrindar | Snabböppnande med hög kvalitet | LBF Stängsel AB">
            <a:extLst>
              <a:ext uri="{FF2B5EF4-FFF2-40B4-BE49-F238E27FC236}">
                <a16:creationId xmlns:a16="http://schemas.microsoft.com/office/drawing/2014/main" id="{B968E898-6401-3084-62F5-7A6734384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5841" r="14579" b="3368"/>
          <a:stretch/>
        </p:blipFill>
        <p:spPr bwMode="auto">
          <a:xfrm>
            <a:off x="3179051" y="4445005"/>
            <a:ext cx="1513587" cy="126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DC3A7FBF-0DAC-81B6-57C7-08BDA85F46A0}"/>
              </a:ext>
            </a:extLst>
          </p:cNvPr>
          <p:cNvCxnSpPr>
            <a:cxnSpLocks/>
          </p:cNvCxnSpPr>
          <p:nvPr/>
        </p:nvCxnSpPr>
        <p:spPr>
          <a:xfrm>
            <a:off x="4863851" y="4953499"/>
            <a:ext cx="1451813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ruta 10">
            <a:extLst>
              <a:ext uri="{FF2B5EF4-FFF2-40B4-BE49-F238E27FC236}">
                <a16:creationId xmlns:a16="http://schemas.microsoft.com/office/drawing/2014/main" id="{03E64131-6619-9DA6-F0CD-6C7F0F629C4F}"/>
              </a:ext>
            </a:extLst>
          </p:cNvPr>
          <p:cNvSpPr txBox="1"/>
          <p:nvPr/>
        </p:nvSpPr>
        <p:spPr>
          <a:xfrm>
            <a:off x="154678" y="2379831"/>
            <a:ext cx="4474581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sv-SE" sz="2400" b="1" dirty="0">
                <a:solidFill>
                  <a:prstClr val="black"/>
                </a:solidFill>
                <a:latin typeface="Calibri" panose="020F0502020204030204"/>
              </a:rPr>
              <a:t>Uppströms</a:t>
            </a:r>
          </a:p>
          <a:p>
            <a:pPr>
              <a:defRPr/>
            </a:pPr>
            <a:r>
              <a:rPr lang="sv-SE" sz="2400" dirty="0">
                <a:solidFill>
                  <a:prstClr val="black"/>
                </a:solidFill>
                <a:latin typeface="Calibri" panose="020F0502020204030204"/>
              </a:rPr>
              <a:t>Projektera annorlunda för schakt kvalitetskontroll och spårbarhet</a:t>
            </a:r>
            <a:endParaRPr lang="sv-SE" sz="2400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endParaRPr lang="sv-SE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sv-SE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4A542DB-AEAD-E7F6-F0A2-37A39901DCA9}"/>
              </a:ext>
            </a:extLst>
          </p:cNvPr>
          <p:cNvSpPr txBox="1"/>
          <p:nvPr/>
        </p:nvSpPr>
        <p:spPr>
          <a:xfrm>
            <a:off x="7683818" y="2277500"/>
            <a:ext cx="489288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sv-SE" sz="2400" b="1" dirty="0">
                <a:solidFill>
                  <a:prstClr val="black"/>
                </a:solidFill>
                <a:latin typeface="Calibri" panose="020F0502020204030204"/>
              </a:rPr>
              <a:t>Nedströms</a:t>
            </a:r>
          </a:p>
          <a:p>
            <a:pPr>
              <a:defRPr/>
            </a:pPr>
            <a:r>
              <a:rPr lang="sv-SE" sz="2400" dirty="0">
                <a:solidFill>
                  <a:prstClr val="black"/>
                </a:solidFill>
                <a:latin typeface="Calibri" panose="020F0502020204030204"/>
              </a:rPr>
              <a:t>Kravställan som efterfrågar och möjliggör användning av cirkulärt berg, jord och sand</a:t>
            </a:r>
            <a:endParaRPr lang="sv-SE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sv-SE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13" name="Bild 12" descr="Tipplastbil med hel fyllning">
            <a:extLst>
              <a:ext uri="{FF2B5EF4-FFF2-40B4-BE49-F238E27FC236}">
                <a16:creationId xmlns:a16="http://schemas.microsoft.com/office/drawing/2014/main" id="{C92D996B-9010-DAE1-1258-CE995E108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3821" y="4426506"/>
            <a:ext cx="1059100" cy="1059100"/>
          </a:xfrm>
          <a:prstGeom prst="rect">
            <a:avLst/>
          </a:prstGeom>
        </p:spPr>
      </p:pic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1CC9130D-DAA7-A0BA-5DD6-C6B694E90536}"/>
              </a:ext>
            </a:extLst>
          </p:cNvPr>
          <p:cNvSpPr/>
          <p:nvPr/>
        </p:nvSpPr>
        <p:spPr>
          <a:xfrm>
            <a:off x="151080" y="5164371"/>
            <a:ext cx="1148080" cy="365760"/>
          </a:xfrm>
          <a:custGeom>
            <a:avLst/>
            <a:gdLst>
              <a:gd name="connsiteX0" fmla="*/ 0 w 1148080"/>
              <a:gd name="connsiteY0" fmla="*/ 0 h 365760"/>
              <a:gd name="connsiteX1" fmla="*/ 203200 w 1148080"/>
              <a:gd name="connsiteY1" fmla="*/ 10160 h 365760"/>
              <a:gd name="connsiteX2" fmla="*/ 254000 w 1148080"/>
              <a:gd name="connsiteY2" fmla="*/ 60960 h 365760"/>
              <a:gd name="connsiteX3" fmla="*/ 264160 w 1148080"/>
              <a:gd name="connsiteY3" fmla="*/ 91440 h 365760"/>
              <a:gd name="connsiteX4" fmla="*/ 314960 w 1148080"/>
              <a:gd name="connsiteY4" fmla="*/ 152400 h 365760"/>
              <a:gd name="connsiteX5" fmla="*/ 335280 w 1148080"/>
              <a:gd name="connsiteY5" fmla="*/ 203200 h 365760"/>
              <a:gd name="connsiteX6" fmla="*/ 365760 w 1148080"/>
              <a:gd name="connsiteY6" fmla="*/ 233680 h 365760"/>
              <a:gd name="connsiteX7" fmla="*/ 386080 w 1148080"/>
              <a:gd name="connsiteY7" fmla="*/ 304800 h 365760"/>
              <a:gd name="connsiteX8" fmla="*/ 426720 w 1148080"/>
              <a:gd name="connsiteY8" fmla="*/ 345440 h 365760"/>
              <a:gd name="connsiteX9" fmla="*/ 497840 w 1148080"/>
              <a:gd name="connsiteY9" fmla="*/ 365760 h 365760"/>
              <a:gd name="connsiteX10" fmla="*/ 619760 w 1148080"/>
              <a:gd name="connsiteY10" fmla="*/ 355600 h 365760"/>
              <a:gd name="connsiteX11" fmla="*/ 640080 w 1148080"/>
              <a:gd name="connsiteY11" fmla="*/ 314960 h 365760"/>
              <a:gd name="connsiteX12" fmla="*/ 670560 w 1148080"/>
              <a:gd name="connsiteY12" fmla="*/ 254000 h 365760"/>
              <a:gd name="connsiteX13" fmla="*/ 680720 w 1148080"/>
              <a:gd name="connsiteY13" fmla="*/ 213360 h 365760"/>
              <a:gd name="connsiteX14" fmla="*/ 701040 w 1148080"/>
              <a:gd name="connsiteY14" fmla="*/ 91440 h 365760"/>
              <a:gd name="connsiteX15" fmla="*/ 711200 w 1148080"/>
              <a:gd name="connsiteY15" fmla="*/ 60960 h 365760"/>
              <a:gd name="connsiteX16" fmla="*/ 782320 w 1148080"/>
              <a:gd name="connsiteY16" fmla="*/ 30480 h 365760"/>
              <a:gd name="connsiteX17" fmla="*/ 883920 w 1148080"/>
              <a:gd name="connsiteY17" fmla="*/ 0 h 365760"/>
              <a:gd name="connsiteX18" fmla="*/ 1148080 w 1148080"/>
              <a:gd name="connsiteY18" fmla="*/ 10160 h 365760"/>
              <a:gd name="connsiteX0" fmla="*/ 0 w 1148080"/>
              <a:gd name="connsiteY0" fmla="*/ 0 h 365760"/>
              <a:gd name="connsiteX1" fmla="*/ 203200 w 1148080"/>
              <a:gd name="connsiteY1" fmla="*/ 10160 h 365760"/>
              <a:gd name="connsiteX2" fmla="*/ 254000 w 1148080"/>
              <a:gd name="connsiteY2" fmla="*/ 60960 h 365760"/>
              <a:gd name="connsiteX3" fmla="*/ 264160 w 1148080"/>
              <a:gd name="connsiteY3" fmla="*/ 91440 h 365760"/>
              <a:gd name="connsiteX4" fmla="*/ 314960 w 1148080"/>
              <a:gd name="connsiteY4" fmla="*/ 152400 h 365760"/>
              <a:gd name="connsiteX5" fmla="*/ 335280 w 1148080"/>
              <a:gd name="connsiteY5" fmla="*/ 203200 h 365760"/>
              <a:gd name="connsiteX6" fmla="*/ 365760 w 1148080"/>
              <a:gd name="connsiteY6" fmla="*/ 233680 h 365760"/>
              <a:gd name="connsiteX7" fmla="*/ 365760 w 1148080"/>
              <a:gd name="connsiteY7" fmla="*/ 304800 h 365760"/>
              <a:gd name="connsiteX8" fmla="*/ 426720 w 1148080"/>
              <a:gd name="connsiteY8" fmla="*/ 345440 h 365760"/>
              <a:gd name="connsiteX9" fmla="*/ 497840 w 1148080"/>
              <a:gd name="connsiteY9" fmla="*/ 365760 h 365760"/>
              <a:gd name="connsiteX10" fmla="*/ 619760 w 1148080"/>
              <a:gd name="connsiteY10" fmla="*/ 355600 h 365760"/>
              <a:gd name="connsiteX11" fmla="*/ 640080 w 1148080"/>
              <a:gd name="connsiteY11" fmla="*/ 314960 h 365760"/>
              <a:gd name="connsiteX12" fmla="*/ 670560 w 1148080"/>
              <a:gd name="connsiteY12" fmla="*/ 254000 h 365760"/>
              <a:gd name="connsiteX13" fmla="*/ 680720 w 1148080"/>
              <a:gd name="connsiteY13" fmla="*/ 213360 h 365760"/>
              <a:gd name="connsiteX14" fmla="*/ 701040 w 1148080"/>
              <a:gd name="connsiteY14" fmla="*/ 91440 h 365760"/>
              <a:gd name="connsiteX15" fmla="*/ 711200 w 1148080"/>
              <a:gd name="connsiteY15" fmla="*/ 60960 h 365760"/>
              <a:gd name="connsiteX16" fmla="*/ 782320 w 1148080"/>
              <a:gd name="connsiteY16" fmla="*/ 30480 h 365760"/>
              <a:gd name="connsiteX17" fmla="*/ 883920 w 1148080"/>
              <a:gd name="connsiteY17" fmla="*/ 0 h 365760"/>
              <a:gd name="connsiteX18" fmla="*/ 1148080 w 1148080"/>
              <a:gd name="connsiteY18" fmla="*/ 10160 h 365760"/>
              <a:gd name="connsiteX0" fmla="*/ 0 w 1148080"/>
              <a:gd name="connsiteY0" fmla="*/ 0 h 365760"/>
              <a:gd name="connsiteX1" fmla="*/ 203200 w 1148080"/>
              <a:gd name="connsiteY1" fmla="*/ 10160 h 365760"/>
              <a:gd name="connsiteX2" fmla="*/ 254000 w 1148080"/>
              <a:gd name="connsiteY2" fmla="*/ 60960 h 365760"/>
              <a:gd name="connsiteX3" fmla="*/ 264160 w 1148080"/>
              <a:gd name="connsiteY3" fmla="*/ 91440 h 365760"/>
              <a:gd name="connsiteX4" fmla="*/ 314960 w 1148080"/>
              <a:gd name="connsiteY4" fmla="*/ 152400 h 365760"/>
              <a:gd name="connsiteX5" fmla="*/ 335280 w 1148080"/>
              <a:gd name="connsiteY5" fmla="*/ 203200 h 365760"/>
              <a:gd name="connsiteX6" fmla="*/ 304800 w 1148080"/>
              <a:gd name="connsiteY6" fmla="*/ 213360 h 365760"/>
              <a:gd name="connsiteX7" fmla="*/ 365760 w 1148080"/>
              <a:gd name="connsiteY7" fmla="*/ 304800 h 365760"/>
              <a:gd name="connsiteX8" fmla="*/ 426720 w 1148080"/>
              <a:gd name="connsiteY8" fmla="*/ 345440 h 365760"/>
              <a:gd name="connsiteX9" fmla="*/ 497840 w 1148080"/>
              <a:gd name="connsiteY9" fmla="*/ 365760 h 365760"/>
              <a:gd name="connsiteX10" fmla="*/ 619760 w 1148080"/>
              <a:gd name="connsiteY10" fmla="*/ 355600 h 365760"/>
              <a:gd name="connsiteX11" fmla="*/ 640080 w 1148080"/>
              <a:gd name="connsiteY11" fmla="*/ 314960 h 365760"/>
              <a:gd name="connsiteX12" fmla="*/ 670560 w 1148080"/>
              <a:gd name="connsiteY12" fmla="*/ 254000 h 365760"/>
              <a:gd name="connsiteX13" fmla="*/ 680720 w 1148080"/>
              <a:gd name="connsiteY13" fmla="*/ 213360 h 365760"/>
              <a:gd name="connsiteX14" fmla="*/ 701040 w 1148080"/>
              <a:gd name="connsiteY14" fmla="*/ 91440 h 365760"/>
              <a:gd name="connsiteX15" fmla="*/ 711200 w 1148080"/>
              <a:gd name="connsiteY15" fmla="*/ 60960 h 365760"/>
              <a:gd name="connsiteX16" fmla="*/ 782320 w 1148080"/>
              <a:gd name="connsiteY16" fmla="*/ 30480 h 365760"/>
              <a:gd name="connsiteX17" fmla="*/ 883920 w 1148080"/>
              <a:gd name="connsiteY17" fmla="*/ 0 h 365760"/>
              <a:gd name="connsiteX18" fmla="*/ 1148080 w 1148080"/>
              <a:gd name="connsiteY18" fmla="*/ 101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48080" h="365760">
                <a:moveTo>
                  <a:pt x="0" y="0"/>
                </a:moveTo>
                <a:cubicBezTo>
                  <a:pt x="67733" y="3387"/>
                  <a:pt x="135952" y="1388"/>
                  <a:pt x="203200" y="10160"/>
                </a:cubicBezTo>
                <a:cubicBezTo>
                  <a:pt x="224938" y="12995"/>
                  <a:pt x="245809" y="44578"/>
                  <a:pt x="254000" y="60960"/>
                </a:cubicBezTo>
                <a:cubicBezTo>
                  <a:pt x="258789" y="70539"/>
                  <a:pt x="259371" y="81861"/>
                  <a:pt x="264160" y="91440"/>
                </a:cubicBezTo>
                <a:cubicBezTo>
                  <a:pt x="278305" y="119730"/>
                  <a:pt x="292490" y="129930"/>
                  <a:pt x="314960" y="152400"/>
                </a:cubicBezTo>
                <a:cubicBezTo>
                  <a:pt x="321733" y="169333"/>
                  <a:pt x="336973" y="193040"/>
                  <a:pt x="335280" y="203200"/>
                </a:cubicBezTo>
                <a:cubicBezTo>
                  <a:pt x="333587" y="213360"/>
                  <a:pt x="299720" y="196427"/>
                  <a:pt x="304800" y="213360"/>
                </a:cubicBezTo>
                <a:cubicBezTo>
                  <a:pt x="309880" y="230293"/>
                  <a:pt x="345440" y="282787"/>
                  <a:pt x="365760" y="304800"/>
                </a:cubicBezTo>
                <a:cubicBezTo>
                  <a:pt x="386080" y="326813"/>
                  <a:pt x="404707" y="335280"/>
                  <a:pt x="426720" y="345440"/>
                </a:cubicBezTo>
                <a:cubicBezTo>
                  <a:pt x="448733" y="355600"/>
                  <a:pt x="493590" y="364698"/>
                  <a:pt x="497840" y="365760"/>
                </a:cubicBezTo>
                <a:cubicBezTo>
                  <a:pt x="538480" y="362373"/>
                  <a:pt x="581355" y="369316"/>
                  <a:pt x="619760" y="355600"/>
                </a:cubicBezTo>
                <a:cubicBezTo>
                  <a:pt x="634023" y="350506"/>
                  <a:pt x="634114" y="328881"/>
                  <a:pt x="640080" y="314960"/>
                </a:cubicBezTo>
                <a:cubicBezTo>
                  <a:pt x="665319" y="256070"/>
                  <a:pt x="631510" y="312575"/>
                  <a:pt x="670560" y="254000"/>
                </a:cubicBezTo>
                <a:cubicBezTo>
                  <a:pt x="673947" y="240453"/>
                  <a:pt x="678147" y="227084"/>
                  <a:pt x="680720" y="213360"/>
                </a:cubicBezTo>
                <a:cubicBezTo>
                  <a:pt x="688313" y="172865"/>
                  <a:pt x="688011" y="130526"/>
                  <a:pt x="701040" y="91440"/>
                </a:cubicBezTo>
                <a:cubicBezTo>
                  <a:pt x="704427" y="81280"/>
                  <a:pt x="704510" y="69323"/>
                  <a:pt x="711200" y="60960"/>
                </a:cubicBezTo>
                <a:cubicBezTo>
                  <a:pt x="730681" y="36609"/>
                  <a:pt x="755698" y="39354"/>
                  <a:pt x="782320" y="30480"/>
                </a:cubicBezTo>
                <a:cubicBezTo>
                  <a:pt x="882570" y="-2937"/>
                  <a:pt x="783595" y="20065"/>
                  <a:pt x="883920" y="0"/>
                </a:cubicBezTo>
                <a:lnTo>
                  <a:pt x="1148080" y="1016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v-S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5274A436-079A-F8B1-1913-21850978386D}"/>
              </a:ext>
            </a:extLst>
          </p:cNvPr>
          <p:cNvSpPr/>
          <p:nvPr/>
        </p:nvSpPr>
        <p:spPr>
          <a:xfrm>
            <a:off x="942860" y="4959070"/>
            <a:ext cx="515007" cy="210207"/>
          </a:xfrm>
          <a:custGeom>
            <a:avLst/>
            <a:gdLst>
              <a:gd name="connsiteX0" fmla="*/ 0 w 515007"/>
              <a:gd name="connsiteY0" fmla="*/ 210207 h 210207"/>
              <a:gd name="connsiteX1" fmla="*/ 31531 w 515007"/>
              <a:gd name="connsiteY1" fmla="*/ 157655 h 210207"/>
              <a:gd name="connsiteX2" fmla="*/ 52552 w 515007"/>
              <a:gd name="connsiteY2" fmla="*/ 126124 h 210207"/>
              <a:gd name="connsiteX3" fmla="*/ 105104 w 515007"/>
              <a:gd name="connsiteY3" fmla="*/ 84083 h 210207"/>
              <a:gd name="connsiteX4" fmla="*/ 178676 w 515007"/>
              <a:gd name="connsiteY4" fmla="*/ 10510 h 210207"/>
              <a:gd name="connsiteX5" fmla="*/ 220718 w 515007"/>
              <a:gd name="connsiteY5" fmla="*/ 0 h 210207"/>
              <a:gd name="connsiteX6" fmla="*/ 367862 w 515007"/>
              <a:gd name="connsiteY6" fmla="*/ 10510 h 210207"/>
              <a:gd name="connsiteX7" fmla="*/ 451945 w 515007"/>
              <a:gd name="connsiteY7" fmla="*/ 52552 h 210207"/>
              <a:gd name="connsiteX8" fmla="*/ 493987 w 515007"/>
              <a:gd name="connsiteY8" fmla="*/ 147145 h 210207"/>
              <a:gd name="connsiteX9" fmla="*/ 515007 w 515007"/>
              <a:gd name="connsiteY9" fmla="*/ 189186 h 21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007" h="210207">
                <a:moveTo>
                  <a:pt x="0" y="210207"/>
                </a:moveTo>
                <a:cubicBezTo>
                  <a:pt x="10510" y="192690"/>
                  <a:pt x="20704" y="174978"/>
                  <a:pt x="31531" y="157655"/>
                </a:cubicBezTo>
                <a:cubicBezTo>
                  <a:pt x="38226" y="146943"/>
                  <a:pt x="43620" y="135056"/>
                  <a:pt x="52552" y="126124"/>
                </a:cubicBezTo>
                <a:cubicBezTo>
                  <a:pt x="68415" y="110262"/>
                  <a:pt x="87587" y="98097"/>
                  <a:pt x="105104" y="84083"/>
                </a:cubicBezTo>
                <a:cubicBezTo>
                  <a:pt x="132510" y="1863"/>
                  <a:pt x="103803" y="27149"/>
                  <a:pt x="178676" y="10510"/>
                </a:cubicBezTo>
                <a:cubicBezTo>
                  <a:pt x="192777" y="7376"/>
                  <a:pt x="206704" y="3503"/>
                  <a:pt x="220718" y="0"/>
                </a:cubicBezTo>
                <a:cubicBezTo>
                  <a:pt x="269766" y="3503"/>
                  <a:pt x="319912" y="-388"/>
                  <a:pt x="367862" y="10510"/>
                </a:cubicBezTo>
                <a:cubicBezTo>
                  <a:pt x="398419" y="17455"/>
                  <a:pt x="451945" y="52552"/>
                  <a:pt x="451945" y="52552"/>
                </a:cubicBezTo>
                <a:cubicBezTo>
                  <a:pt x="471414" y="149900"/>
                  <a:pt x="446320" y="63728"/>
                  <a:pt x="493987" y="147145"/>
                </a:cubicBezTo>
                <a:cubicBezTo>
                  <a:pt x="526194" y="203506"/>
                  <a:pt x="487661" y="161840"/>
                  <a:pt x="515007" y="189186"/>
                </a:cubicBezTo>
              </a:path>
            </a:pathLst>
          </a:custGeom>
          <a:solidFill>
            <a:schemeClr val="bg2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v-SE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Bild 15" descr="Tipplastbil med hel fyllning">
            <a:extLst>
              <a:ext uri="{FF2B5EF4-FFF2-40B4-BE49-F238E27FC236}">
                <a16:creationId xmlns:a16="http://schemas.microsoft.com/office/drawing/2014/main" id="{C47A167B-78EC-0062-F5EF-E32471127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2090" y="4325616"/>
            <a:ext cx="1059100" cy="1059100"/>
          </a:xfrm>
          <a:prstGeom prst="rect">
            <a:avLst/>
          </a:prstGeom>
        </p:spPr>
      </p:pic>
      <p:pic>
        <p:nvPicPr>
          <p:cNvPr id="17" name="Bild 16" descr="Järnvägsspår med hel fyllning">
            <a:extLst>
              <a:ext uri="{FF2B5EF4-FFF2-40B4-BE49-F238E27FC236}">
                <a16:creationId xmlns:a16="http://schemas.microsoft.com/office/drawing/2014/main" id="{F09A416B-87C0-A287-F7C5-8BF360A140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368011">
            <a:off x="10369966" y="5034912"/>
            <a:ext cx="914400" cy="914400"/>
          </a:xfrm>
          <a:prstGeom prst="rect">
            <a:avLst/>
          </a:prstGeom>
        </p:spPr>
      </p:pic>
      <p:pic>
        <p:nvPicPr>
          <p:cNvPr id="18" name="Bild 17" descr="Väg med hel fyllning">
            <a:extLst>
              <a:ext uri="{FF2B5EF4-FFF2-40B4-BE49-F238E27FC236}">
                <a16:creationId xmlns:a16="http://schemas.microsoft.com/office/drawing/2014/main" id="{17F971EE-4581-9206-BA33-63AC065D81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82976" y="4487214"/>
            <a:ext cx="914400" cy="914400"/>
          </a:xfrm>
          <a:prstGeom prst="rect">
            <a:avLst/>
          </a:prstGeom>
        </p:spPr>
      </p:pic>
      <p:pic>
        <p:nvPicPr>
          <p:cNvPr id="19" name="Bild 18" descr="Hus med hel fyllning">
            <a:extLst>
              <a:ext uri="{FF2B5EF4-FFF2-40B4-BE49-F238E27FC236}">
                <a16:creationId xmlns:a16="http://schemas.microsoft.com/office/drawing/2014/main" id="{B3768FDF-BEE3-7F16-F4BD-ED457A6911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4666" y="3969306"/>
            <a:ext cx="914400" cy="914400"/>
          </a:xfrm>
          <a:prstGeom prst="rect">
            <a:avLst/>
          </a:prstGeom>
        </p:spPr>
      </p:pic>
      <p:sp>
        <p:nvSpPr>
          <p:cNvPr id="20" name="Rubrik 1">
            <a:extLst>
              <a:ext uri="{FF2B5EF4-FFF2-40B4-BE49-F238E27FC236}">
                <a16:creationId xmlns:a16="http://schemas.microsoft.com/office/drawing/2014/main" id="{0248CEDF-D55F-CC89-1B52-B27DCC710C9D}"/>
              </a:ext>
            </a:extLst>
          </p:cNvPr>
          <p:cNvSpPr txBox="1">
            <a:spLocks/>
          </p:cNvSpPr>
          <p:nvPr/>
        </p:nvSpPr>
        <p:spPr>
          <a:xfrm>
            <a:off x="953268" y="331247"/>
            <a:ext cx="10285464" cy="685049"/>
          </a:xfrm>
          <a:prstGeom prst="rect">
            <a:avLst/>
          </a:prstGeom>
        </p:spPr>
        <p:txBody>
          <a:bodyPr/>
          <a:lstStyle>
            <a:lvl1pPr algn="l" defTabSz="14630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75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Centrala frågeställningar i mötet mellan materialleverantörer och beställare</a:t>
            </a:r>
          </a:p>
        </p:txBody>
      </p:sp>
    </p:spTree>
    <p:extLst>
      <p:ext uri="{BB962C8B-B14F-4D97-AF65-F5344CB8AC3E}">
        <p14:creationId xmlns:p14="http://schemas.microsoft.com/office/powerpoint/2010/main" val="14509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CA34F46-A931-1AA8-FA46-DAAB203AE9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25" t="19768" r="42730" b="8621"/>
          <a:stretch/>
        </p:blipFill>
        <p:spPr>
          <a:xfrm>
            <a:off x="8099364" y="1126904"/>
            <a:ext cx="3754165" cy="46041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CD5C9AE-7287-DC82-738B-0E08CA0C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115" y="256187"/>
            <a:ext cx="10866316" cy="717730"/>
          </a:xfrm>
        </p:spPr>
        <p:txBody>
          <a:bodyPr/>
          <a:lstStyle/>
          <a:p>
            <a:r>
              <a:rPr lang="sv-SE" dirty="0"/>
              <a:t>Certifikat och dokumentation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84C6C1D-EBC1-74CC-B299-5CB7012AD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351" y="973917"/>
            <a:ext cx="3586656" cy="505410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B9269DB-0193-ED64-5D3F-AD2A667793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84" t="10460" r="34971" b="6382"/>
          <a:stretch/>
        </p:blipFill>
        <p:spPr>
          <a:xfrm>
            <a:off x="4825555" y="827692"/>
            <a:ext cx="3754164" cy="5346552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00B8A44-E7CA-54DF-40E6-E8E80F84D546}"/>
              </a:ext>
            </a:extLst>
          </p:cNvPr>
          <p:cNvSpPr/>
          <p:nvPr/>
        </p:nvSpPr>
        <p:spPr>
          <a:xfrm>
            <a:off x="128296" y="6356350"/>
            <a:ext cx="1306286" cy="4083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>
              <a:defRPr/>
            </a:pPr>
            <a:endParaRPr lang="sv-SE" sz="1125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870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VI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FB9"/>
      </a:accent1>
      <a:accent2>
        <a:srgbClr val="3FB3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cde85b-4909-46eb-b26e-e1a5bd05719f">
      <Terms xmlns="http://schemas.microsoft.com/office/infopath/2007/PartnerControls"/>
    </lcf76f155ced4ddcb4097134ff3c332f>
    <TaxCatchAll xmlns="13b80021-e10b-47f7-8fe9-f1254ba8d68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DCE1E63D9DBB4BBF77575DAC9CEA7D" ma:contentTypeVersion="15" ma:contentTypeDescription="Skapa ett nytt dokument." ma:contentTypeScope="" ma:versionID="6eb8b1100423d93de7ec7e9835e8b23f">
  <xsd:schema xmlns:xsd="http://www.w3.org/2001/XMLSchema" xmlns:xs="http://www.w3.org/2001/XMLSchema" xmlns:p="http://schemas.microsoft.com/office/2006/metadata/properties" xmlns:ns2="29cde85b-4909-46eb-b26e-e1a5bd05719f" xmlns:ns3="13b80021-e10b-47f7-8fe9-f1254ba8d683" targetNamespace="http://schemas.microsoft.com/office/2006/metadata/properties" ma:root="true" ma:fieldsID="3ddd84c02d1908ba77a4d155282042db" ns2:_="" ns3:_="">
    <xsd:import namespace="29cde85b-4909-46eb-b26e-e1a5bd05719f"/>
    <xsd:import namespace="13b80021-e10b-47f7-8fe9-f1254ba8d6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de85b-4909-46eb-b26e-e1a5bd0571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346dfa3c-b651-4bbc-9963-d4a08547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80021-e10b-47f7-8fe9-f1254ba8d6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96674b9-5df7-4726-82ba-f53c3b1c46c9}" ma:internalName="TaxCatchAll" ma:showField="CatchAllData" ma:web="13b80021-e10b-47f7-8fe9-f1254ba8d6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58E678-8D76-48FE-A7B4-97C1657DA8DA}">
  <ds:schemaRefs>
    <ds:schemaRef ds:uri="http://purl.org/dc/dcmitype/"/>
    <ds:schemaRef ds:uri="http://schemas.microsoft.com/office/2006/documentManagement/types"/>
    <ds:schemaRef ds:uri="5ffb2c5b-40c3-4ed9-87a2-145318657388"/>
    <ds:schemaRef ds:uri="http://schemas.openxmlformats.org/package/2006/metadata/core-properties"/>
    <ds:schemaRef ds:uri="http://purl.org/dc/elements/1.1/"/>
    <ds:schemaRef ds:uri="46a938b7-495d-4774-8f7b-f500c9283c04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B945976-AE14-4AED-A025-BF40BC79A6F5}"/>
</file>

<file path=customXml/itemProps3.xml><?xml version="1.0" encoding="utf-8"?>
<ds:datastoreItem xmlns:ds="http://schemas.openxmlformats.org/officeDocument/2006/customXml" ds:itemID="{12E230EB-279A-4224-8162-861C12ABCD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Från grind till grind 2022-05-31</Template>
  <TotalTime>137</TotalTime>
  <Words>154</Words>
  <Application>Microsoft Office PowerPoint</Application>
  <PresentationFormat>Bredbild</PresentationFormat>
  <Paragraphs>36</Paragraphs>
  <Slides>10</Slides>
  <Notes>1</Notes>
  <HiddenSlides>0</HiddenSlides>
  <MMClips>1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1_Office-tema</vt:lpstr>
      <vt:lpstr>Branschhandbok för cirkulära ballastprodukter   -  Grind till Grind</vt:lpstr>
      <vt:lpstr>Leverans i projektet</vt:lpstr>
      <vt:lpstr>En branschgemensam handbok</vt:lpstr>
      <vt:lpstr>PowerPoint-presentation</vt:lpstr>
      <vt:lpstr>Funktioner och innehåll</vt:lpstr>
      <vt:lpstr>PowerPoint-presentation</vt:lpstr>
      <vt:lpstr>Remiss av innehåll</vt:lpstr>
      <vt:lpstr>PowerPoint-presentation</vt:lpstr>
      <vt:lpstr>Certifikat och dokumentation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Grind till Grind</dc:title>
  <dc:creator>Martin Tengsved</dc:creator>
  <cp:lastModifiedBy>Kristina Lundberg</cp:lastModifiedBy>
  <cp:revision>36</cp:revision>
  <dcterms:created xsi:type="dcterms:W3CDTF">2024-08-18T10:14:04Z</dcterms:created>
  <dcterms:modified xsi:type="dcterms:W3CDTF">2024-10-01T08:52:11Z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0x010100786CB205C535944B917BE33F7CBF40E3</vt:lpwstr>
  </property>
  <property fmtid="{D5CDD505-2E9C-101B-9397-08002B2CF9AE}" pid="3" name="MediaServiceImageTags">
    <vt:lpwstr/>
  </property>
</Properties>
</file>