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3"/>
  </p:notesMasterIdLst>
  <p:sldIdLst>
    <p:sldId id="413" r:id="rId5"/>
    <p:sldId id="400" r:id="rId6"/>
    <p:sldId id="459" r:id="rId7"/>
    <p:sldId id="451" r:id="rId8"/>
    <p:sldId id="458" r:id="rId9"/>
    <p:sldId id="457" r:id="rId10"/>
    <p:sldId id="455" r:id="rId11"/>
    <p:sldId id="298" r:id="rId12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4815C0-EAFB-D1BD-4ECE-266D732597E7}" name="Lidmark, Lena" initials="LL" userId="S::lena.lidmark@naturvardsverket.se::7a9befaf-25e0-4fa3-a717-982e8e18f3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9" autoAdjust="0"/>
  </p:normalViewPr>
  <p:slideViewPr>
    <p:cSldViewPr snapToGrid="0">
      <p:cViewPr varScale="1">
        <p:scale>
          <a:sx n="188" d="100"/>
          <a:sy n="188" d="100"/>
        </p:scale>
        <p:origin x="3552" y="150"/>
      </p:cViewPr>
      <p:guideLst>
        <p:guide orient="horz" pos="1620"/>
        <p:guide pos="2880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2024-04-09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5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46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82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95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61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76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71D2A5-5138-164D-B97A-FE80CDECD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D739EF6-593E-2F44-A584-C29B13652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Brödtext</a:t>
            </a:r>
            <a:r>
              <a:rPr lang="en-GB" noProof="0"/>
              <a:t> </a:t>
            </a:r>
            <a:r>
              <a:rPr lang="en-GB" noProof="0" err="1"/>
              <a:t>eller</a:t>
            </a:r>
            <a:r>
              <a:rPr lang="en-GB" noProof="0"/>
              <a:t> </a:t>
            </a:r>
            <a:r>
              <a:rPr lang="en-GB" noProof="0" err="1"/>
              <a:t>punktlista</a:t>
            </a:r>
            <a:r>
              <a:rPr lang="en-GB" noProof="0"/>
              <a:t> </a:t>
            </a:r>
            <a:r>
              <a:rPr lang="en-GB" noProof="0" err="1"/>
              <a:t>helsida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6511552" cy="3396832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47614"/>
            <a:ext cx="6858000" cy="179070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/>
              <a:t>Plats för kortare text, exempelvis </a:t>
            </a:r>
            <a:br>
              <a:rPr lang="sv-SE"/>
            </a:br>
            <a:r>
              <a:rPr lang="sv-SE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47614"/>
            <a:ext cx="6858000" cy="1790700"/>
          </a:xfrm>
        </p:spPr>
        <p:txBody>
          <a:bodyPr anchor="ctr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/>
              <a:t>Eventuell avsnittsskiljare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8514" cy="48744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-1"/>
            <a:ext cx="9144000" cy="5143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B26E4D7-1F89-6A4C-92DF-2199B8983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543" y="1347616"/>
            <a:ext cx="2182914" cy="24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6472B8C-B6F4-3A45-A789-B5338F1E8A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E263007-8D3D-944B-AB64-9A6C57BD3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6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FC69DC0-63CA-DD48-A887-60482F3DA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3535742-7907-FD47-9A39-B62C083D9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7B18744-ACA4-B641-AB2E-A2DD024B7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9700F0A-1B82-6148-894D-AC9E3E52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-3644" y="0"/>
            <a:ext cx="9147644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B974FAB-C114-7D4E-95E3-041B80E81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18E77E2-C055-F74A-8DA1-9FD9105AE6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83122AD-17F8-E243-9A51-964E39B846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91BFDA1-F923-E24B-ADBC-B2A00019B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4219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87AD2F2-495D-4B45-ABB8-C2A8341096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med bara text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A4585BC-9ED5-AD4F-BA58-4B1AF65FA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4FEEC824-4D39-D746-B16B-D3DA0F0F72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29D372C-FB37-CB44-9727-CF640C1E8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7EEAA07-5705-E446-B57C-72300839D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A754ACE9-B772-7543-B22B-D56101A25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0F2C645-DCC0-7549-A821-4B84EA3387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3F1CDC4-2D59-204A-8B12-C9CB46474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276E592-9841-354B-99AC-D9F52EEB2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8ABCB03-02A1-D54F-8499-77554EEB9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652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4B1815E-14B3-D54A-A115-F4BE247F0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DEF30F4-F4AE-0248-B8E1-99757A1A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6"/>
            <a:ext cx="9144000" cy="4248464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58B8EBA-F403-F04D-A805-419D004D4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C36594A-428B-154B-8FFA-A49EBDDC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35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FF2DDDE-1DBF-A540-853C-439CD30CE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4942CCF-21AB-374E-8ED2-E73F32D3F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012C9A5-2757-3F4E-8E21-7F9902E3F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596BA6C-E4ED-A84A-BBDB-459887CCD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78A8F5E-D32B-A34A-B4B6-629A27A4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0F1F97F-188A-B64A-B435-A17A39957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AD37D8A-1286-5C46-A7BA-E54B6C1407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9FEAC39-DD05-2643-9F3A-C160DC831F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8F3DE9FE-4D01-DA48-B625-B0ECCCD4D9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10236" y="0"/>
            <a:ext cx="4638278" cy="4869577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20523CD-A398-2F4A-8B0F-CCEDAC046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ED1F0D8-5F92-AA4D-9CD4-6E5EB976B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48A2980-9D9A-8442-8C11-2F229750427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629150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404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C74E9252-D665-FA49-BD68-D7E7BEEF7C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843808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059832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832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vänster</a:t>
            </a:r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7C378A05-A038-0A4D-8414-CE595E03D04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00192" y="0"/>
            <a:ext cx="2848322" cy="48695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höger</a:t>
            </a:r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FFC90C95-409D-D54A-B3C8-F54ECF09C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000" y="0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7A4F8B4C-729F-7449-B3FE-AEBAD625873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300000" y="2493692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två bilder till höger</a:t>
            </a:r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23528" y="1635646"/>
            <a:ext cx="4248472" cy="295232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267494"/>
            <a:ext cx="4176464" cy="4320479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208E1CC5-BCD0-0A4E-B594-ECC2EA17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4248472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Sida för text och grafik</a:t>
            </a:r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Helsida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grafik</a:t>
            </a:r>
            <a:r>
              <a:rPr lang="sv-SE"/>
              <a:t>, med eller utan rubrik</a:t>
            </a:r>
            <a:endParaRPr lang="en-GB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3843"/>
            <a:ext cx="85689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47614"/>
            <a:ext cx="856895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486972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725" r:id="rId16"/>
    <p:sldLayoutId id="2147483731" r:id="rId17"/>
    <p:sldLayoutId id="2147483744" r:id="rId18"/>
    <p:sldLayoutId id="2147483732" r:id="rId19"/>
    <p:sldLayoutId id="2147483745" r:id="rId20"/>
    <p:sldLayoutId id="2147483733" r:id="rId21"/>
    <p:sldLayoutId id="2147483734" r:id="rId22"/>
    <p:sldLayoutId id="2147483746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ffer.Lundqvist@naturvardsverket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Lena.Lidmark@naturvardsverket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0E5F96-4C86-F94F-B9CE-C1CECB16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85106"/>
            <a:ext cx="6858000" cy="1790700"/>
          </a:xfrm>
        </p:spPr>
        <p:txBody>
          <a:bodyPr anchor="t">
            <a:normAutofit/>
          </a:bodyPr>
          <a:lstStyle/>
          <a:p>
            <a:r>
              <a:rPr lang="sv-SE" sz="3900"/>
              <a:t>Naturvårdsverkets täktvägledning</a:t>
            </a:r>
            <a:br>
              <a:rPr lang="sv-SE" sz="3900"/>
            </a:br>
            <a:endParaRPr lang="sv-SE" sz="3900"/>
          </a:p>
        </p:txBody>
      </p:sp>
    </p:spTree>
    <p:extLst>
      <p:ext uri="{BB962C8B-B14F-4D97-AF65-F5344CB8AC3E}">
        <p14:creationId xmlns:p14="http://schemas.microsoft.com/office/powerpoint/2010/main" val="266881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75C799A-9E10-C366-5743-0840DE1D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04FC5B1-A6B8-E26D-42AD-3752EEA8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6F9DB8E-2F90-7D4E-35EC-EDCBF647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Vägledningens innehåll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E255398-FBD7-3F17-E72A-3432B3FE50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5536" y="1097757"/>
            <a:ext cx="6511552" cy="3672408"/>
          </a:xfrm>
        </p:spPr>
        <p:txBody>
          <a:bodyPr/>
          <a:lstStyle/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Täktverksamhet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Arbetsmoment i en täktverksamhet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Miljöbalken utifrån ett täktperspektiv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Övrig relevant lagstiftning utifrån ett täktperspektiv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Täkters miljöpåverkan och hur den hanteras i prövning och tillsyn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Vägen till ett täkttillstånd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Prövning av täktverksamhet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Tillsyn av täktverksamhet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eriod"/>
            </a:pPr>
            <a:r>
              <a:rPr lang="sv-SE" sz="1600" dirty="0"/>
              <a:t>Ekologisk efterbehandling</a:t>
            </a:r>
          </a:p>
        </p:txBody>
      </p:sp>
    </p:spTree>
    <p:extLst>
      <p:ext uri="{BB962C8B-B14F-4D97-AF65-F5344CB8AC3E}">
        <p14:creationId xmlns:p14="http://schemas.microsoft.com/office/powerpoint/2010/main" val="40371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1C21ABB-3559-F30F-6B48-BCC7A0E6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CCA7F32-B9AD-B9A7-0144-3F5D4307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4869656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44E2AD-2CA4-4022-8F3B-D585D66E2E30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5686CEF-5001-2646-C65B-A47B8D8A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921226"/>
          </a:xfrm>
        </p:spPr>
        <p:txBody>
          <a:bodyPr/>
          <a:lstStyle/>
          <a:p>
            <a:r>
              <a:rPr lang="sv-SE" dirty="0"/>
              <a:t>Restprodukter i en täktverksamhet – avfall?</a:t>
            </a:r>
            <a:endParaRPr lang="en-US" dirty="0"/>
          </a:p>
        </p:txBody>
      </p:sp>
      <p:pic>
        <p:nvPicPr>
          <p:cNvPr id="7" name="Platshållare för innehåll 6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AED9FD66-6934-F4A0-A961-AD5E83B2F49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7" y="1397000"/>
            <a:ext cx="6999986" cy="3307493"/>
          </a:xfrm>
          <a:noFill/>
        </p:spPr>
      </p:pic>
    </p:spTree>
    <p:extLst>
      <p:ext uri="{BB962C8B-B14F-4D97-AF65-F5344CB8AC3E}">
        <p14:creationId xmlns:p14="http://schemas.microsoft.com/office/powerpoint/2010/main" val="262273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D83C2-DB38-4BA3-1780-42A53A566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18A601C-FD1C-FF1A-AC55-0F1A06D1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53FA41C-9483-A9A9-2E07-38E5EC22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2F4F909-93FD-FF7F-A06C-7915AC7F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3"/>
            <a:ext cx="8568952" cy="743427"/>
          </a:xfrm>
        </p:spPr>
        <p:txBody>
          <a:bodyPr/>
          <a:lstStyle/>
          <a:p>
            <a:r>
              <a:rPr lang="sv-SE" dirty="0"/>
              <a:t>Är avbaningsmassorna avfall eller biprodukt?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7280A99-DCAB-8726-D133-D0415D8DD9C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148080"/>
            <a:ext cx="8673152" cy="35411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sv-SE" dirty="0"/>
              <a:t>Beakta biproduktskriterierna i 15 kap. 1 § miljöbalken</a:t>
            </a:r>
          </a:p>
          <a:p>
            <a:pPr marL="0" indent="0"/>
            <a:endParaRPr lang="sv-SE" dirty="0"/>
          </a:p>
          <a:p>
            <a:pPr marL="342900" indent="-342900">
              <a:buAutoNum type="arabicParenR"/>
            </a:pPr>
            <a:r>
              <a:rPr lang="sv-SE" dirty="0"/>
              <a:t>Har avbaningsmassorna uppkommit i en </a:t>
            </a:r>
            <a:r>
              <a:rPr lang="sv-SE" i="1" dirty="0"/>
              <a:t>produktionsprocess</a:t>
            </a:r>
            <a:r>
              <a:rPr lang="sv-SE" dirty="0"/>
              <a:t>? </a:t>
            </a:r>
          </a:p>
          <a:p>
            <a:pPr marL="342900" indent="-342900">
              <a:buAutoNum type="arabicParenR"/>
            </a:pPr>
            <a:r>
              <a:rPr lang="sv-SE" dirty="0"/>
              <a:t>Är det </a:t>
            </a:r>
            <a:r>
              <a:rPr lang="sv-SE" i="1" dirty="0"/>
              <a:t>säkerställt</a:t>
            </a:r>
            <a:r>
              <a:rPr lang="sv-SE" dirty="0"/>
              <a:t> att avbaningsmassorna kommer att fortsätta användas?</a:t>
            </a:r>
          </a:p>
          <a:p>
            <a:pPr marL="342900" indent="-342900">
              <a:buAutoNum type="arabicParenR"/>
            </a:pPr>
            <a:r>
              <a:rPr lang="sv-SE" dirty="0"/>
              <a:t>Kan avbaningsmassorna </a:t>
            </a:r>
            <a:r>
              <a:rPr lang="sv-SE" i="1" dirty="0"/>
              <a:t>användas direkt </a:t>
            </a:r>
            <a:r>
              <a:rPr lang="sv-SE" dirty="0"/>
              <a:t>utan någon annan bearbetning än den bearbetning som är normal i industriell praxis?</a:t>
            </a:r>
          </a:p>
          <a:p>
            <a:pPr marL="342900" indent="-342900">
              <a:buAutoNum type="arabicParenR"/>
            </a:pPr>
            <a:r>
              <a:rPr lang="sv-SE" dirty="0"/>
              <a:t>Har avbaningsmassorna producerats som en </a:t>
            </a:r>
            <a:r>
              <a:rPr lang="sv-SE" i="1" dirty="0"/>
              <a:t>integrerad del </a:t>
            </a:r>
            <a:r>
              <a:rPr lang="sv-SE" dirty="0"/>
              <a:t>av produktionsprocessen? </a:t>
            </a:r>
          </a:p>
          <a:p>
            <a:pPr marL="342900" indent="-342900">
              <a:buAutoNum type="arabicParenR"/>
            </a:pPr>
            <a:r>
              <a:rPr lang="sv-SE" dirty="0"/>
              <a:t>Strider den planerade användningen av avbaningsmassorna mot lag eller annan författning eller leder till allmänt negativa följder för miljön eller människors hälsa?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9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3B937F1-9B1D-CF5C-FBB6-D136B675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B31EA48-4715-56D8-C45C-6D98E399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E75456F-BF60-357D-FC23-68A635BB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773906"/>
          </a:xfrm>
        </p:spPr>
        <p:txBody>
          <a:bodyPr/>
          <a:lstStyle/>
          <a:p>
            <a:r>
              <a:rPr lang="sv-SE" dirty="0"/>
              <a:t>Särskilt om kriteriet ”säkerställd avsättning”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3062507-DA67-EFE3-61CA-F232E72529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9888" y="1230256"/>
            <a:ext cx="7939690" cy="3161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/>
              <a:t>Verksamhetsutövaren ska visa att en framtida användning är säkerställd – </a:t>
            </a:r>
            <a:r>
              <a:rPr lang="sv-SE" dirty="0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kumimoji="0" lang="sv-SE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tt</a:t>
            </a:r>
            <a:r>
              <a:rPr kumimoji="0" lang="sv-SE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användningen är sannolik, trolig eller möjlig är inte tillräckligt</a:t>
            </a:r>
            <a:r>
              <a:rPr lang="sv-SE" dirty="0">
                <a:solidFill>
                  <a:srgbClr val="000000"/>
                </a:solidFill>
                <a:latin typeface="Arial" panose="020B0604020202020204"/>
              </a:rPr>
              <a:t> </a:t>
            </a:r>
            <a:endParaRPr kumimoji="0" lang="sv-SE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06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  <a:p>
            <a:pPr marL="285750" marR="0" lvl="0" indent="-285750" algn="l" defTabSz="685800" rtl="0" eaLnBrk="1" fontAlgn="auto" latinLnBrk="0" hangingPunct="1">
              <a:lnSpc>
                <a:spcPts val="20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EU-domstolen ställer höga krav (se bl.a. </a:t>
            </a:r>
            <a:r>
              <a:rPr lang="sv-SE" dirty="0">
                <a:solidFill>
                  <a:srgbClr val="000000"/>
                </a:solidFill>
                <a:latin typeface="Arial" panose="020B0604020202020204"/>
              </a:rPr>
              <a:t>C-238/21, </a:t>
            </a:r>
            <a:r>
              <a:rPr lang="sv-SE" i="1" dirty="0">
                <a:solidFill>
                  <a:srgbClr val="000000"/>
                </a:solidFill>
                <a:latin typeface="Arial" panose="020B0604020202020204"/>
              </a:rPr>
              <a:t>Porr </a:t>
            </a:r>
            <a:r>
              <a:rPr lang="sv-SE" i="1" dirty="0" err="1">
                <a:solidFill>
                  <a:srgbClr val="000000"/>
                </a:solidFill>
                <a:latin typeface="Arial" panose="020B0604020202020204"/>
              </a:rPr>
              <a:t>Bau</a:t>
            </a:r>
            <a:r>
              <a:rPr lang="sv-SE" i="1" dirty="0">
                <a:solidFill>
                  <a:srgbClr val="000000"/>
                </a:solidFill>
                <a:latin typeface="Arial" panose="020B0604020202020204"/>
              </a:rPr>
              <a:t> och C‑113/12 Brady) </a:t>
            </a:r>
            <a:r>
              <a:rPr lang="sv-SE" dirty="0">
                <a:solidFill>
                  <a:srgbClr val="000000"/>
                </a:solidFill>
                <a:latin typeface="Arial" panose="020B0604020202020204"/>
              </a:rPr>
              <a:t>vid ”extern” avsättning </a:t>
            </a:r>
          </a:p>
          <a:p>
            <a:pPr marL="0" marR="0" lvl="0" indent="0" algn="l" defTabSz="685800" rtl="0" eaLnBrk="1" fontAlgn="auto" latinLnBrk="0" hangingPunct="1">
              <a:lnSpc>
                <a:spcPts val="206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/>
              </a:rPr>
              <a:t>Enklare att visa på en ”intern” avsättning än ”extern” avsättning (se MÖD mål nr </a:t>
            </a:r>
            <a:r>
              <a:rPr lang="sv-SE" dirty="0"/>
              <a:t>M 7517-22, </a:t>
            </a:r>
            <a:r>
              <a:rPr lang="sv-SE" i="1" dirty="0" err="1"/>
              <a:t>Obbhult</a:t>
            </a:r>
            <a:r>
              <a:rPr lang="sv-SE" dirty="0"/>
              <a:t>)</a:t>
            </a:r>
            <a:endParaRPr lang="sv-SE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ts val="206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sv-SE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sv-SE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8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B2C5336-5D32-8A00-6DE5-88AFBE8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C162F1D-26D3-ED3D-1CA9-13026623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00488C0-E729-73C4-CC2C-E1D8CC4B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Externa massor som tas in i täkt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E9F7168-F799-C25A-2288-33F84067ECC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8014" y="1235510"/>
            <a:ext cx="8504466" cy="33968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M 1832-17 fastslog MÖD att massor från ett järnvägsbygge inte kunde utgöra en biprodukt eftersom järnvägsbygget inte var en </a:t>
            </a:r>
            <a:r>
              <a:rPr lang="sv-SE" i="1" dirty="0"/>
              <a:t>produktionsprocess</a:t>
            </a:r>
            <a:r>
              <a:rPr lang="sv-SE" dirty="0"/>
              <a:t> </a:t>
            </a:r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EU-domstolens avgörande </a:t>
            </a:r>
            <a:r>
              <a:rPr lang="sv-SE" dirty="0">
                <a:solidFill>
                  <a:srgbClr val="000000"/>
                </a:solidFill>
                <a:latin typeface="Arial" panose="020B0604020202020204"/>
              </a:rPr>
              <a:t>C-238/21 (</a:t>
            </a:r>
            <a:r>
              <a:rPr lang="sv-SE" i="1" dirty="0"/>
              <a:t>Porr </a:t>
            </a:r>
            <a:r>
              <a:rPr lang="sv-SE" i="1" dirty="0" err="1"/>
              <a:t>Bau</a:t>
            </a:r>
            <a:r>
              <a:rPr lang="sv-SE" dirty="0"/>
              <a:t>) fastslogs däremot att massor som uppstår i bygg- och infrastrukturprojekt nu </a:t>
            </a:r>
            <a:r>
              <a:rPr lang="sv-SE" i="1" dirty="0"/>
              <a:t>kan utgöra biprodukter </a:t>
            </a:r>
            <a:r>
              <a:rPr lang="sv-SE" dirty="0"/>
              <a:t>eftersom ett byggprojekt är att se som en produktionsprocess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att massorna ska utgöra en biprodukt behöver dock övriga biproduktskriterier vara uppfyllda i 15 kap. 1 § miljöbalken</a:t>
            </a:r>
          </a:p>
        </p:txBody>
      </p:sp>
    </p:spTree>
    <p:extLst>
      <p:ext uri="{BB962C8B-B14F-4D97-AF65-F5344CB8AC3E}">
        <p14:creationId xmlns:p14="http://schemas.microsoft.com/office/powerpoint/2010/main" val="243533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C7E27BE-9F3A-A415-E5C3-DC72807E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DCD76A9-6ECC-DB9A-F60E-537E8D3B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E9043B9-E943-6D2A-F51B-F02FD2E2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nu?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7E41556-D8EE-E3D2-D3D0-12FA896AA51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kommer att skicka ut vägledningen för extern remiss i början på maj</a:t>
            </a:r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SBMI kommer vara en av remissinstanserna</a:t>
            </a:r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Vägledningen kommer att publiceras under hösten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/>
            <a:r>
              <a:rPr lang="sv-SE" dirty="0">
                <a:hlinkClick r:id="rId3"/>
              </a:rPr>
              <a:t>Christoffer.Lundqvist@naturvardsverket.se</a:t>
            </a:r>
            <a:r>
              <a:rPr lang="sv-SE" dirty="0"/>
              <a:t> </a:t>
            </a:r>
          </a:p>
          <a:p>
            <a:pPr marL="0" indent="0"/>
            <a:r>
              <a:rPr lang="sv-SE" dirty="0">
                <a:hlinkClick r:id="rId4"/>
              </a:rPr>
              <a:t>Lena.Lidmark@naturvardsverket.se</a:t>
            </a:r>
            <a:r>
              <a:rPr lang="sv-SE" dirty="0"/>
              <a:t> </a:t>
            </a:r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228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22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1BA94B07-6746-4AB8-A8AC-E6802E494537}" vid="{FDD010A6-5EEE-4399-A19C-9465D31040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CE1E63D9DBB4BBF77575DAC9CEA7D" ma:contentTypeVersion="15" ma:contentTypeDescription="Skapa ett nytt dokument." ma:contentTypeScope="" ma:versionID="6eb8b1100423d93de7ec7e9835e8b23f">
  <xsd:schema xmlns:xsd="http://www.w3.org/2001/XMLSchema" xmlns:xs="http://www.w3.org/2001/XMLSchema" xmlns:p="http://schemas.microsoft.com/office/2006/metadata/properties" xmlns:ns2="29cde85b-4909-46eb-b26e-e1a5bd05719f" xmlns:ns3="13b80021-e10b-47f7-8fe9-f1254ba8d683" targetNamespace="http://schemas.microsoft.com/office/2006/metadata/properties" ma:root="true" ma:fieldsID="3ddd84c02d1908ba77a4d155282042db" ns2:_="" ns3:_="">
    <xsd:import namespace="29cde85b-4909-46eb-b26e-e1a5bd05719f"/>
    <xsd:import namespace="13b80021-e10b-47f7-8fe9-f1254ba8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e85b-4909-46eb-b26e-e1a5bd057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0021-e10b-47f7-8fe9-f1254ba8d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6674b9-5df7-4726-82ba-f53c3b1c46c9}" ma:internalName="TaxCatchAll" ma:showField="CatchAllData" ma:web="13b80021-e10b-47f7-8fe9-f1254ba8d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b80021-e10b-47f7-8fe9-f1254ba8d683" xsi:nil="true"/>
    <lcf76f155ced4ddcb4097134ff3c332f xmlns="29cde85b-4909-46eb-b26e-e1a5bd05719f">
      <Terms xmlns="http://schemas.microsoft.com/office/infopath/2007/PartnerControls"/>
    </lcf76f155ced4ddcb4097134ff3c332f>
    <SharedWithUsers xmlns="13b80021-e10b-47f7-8fe9-f1254ba8d683">
      <UserInfo>
        <DisplayName>Lidmark, Lena</DisplayName>
        <AccountId>74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A8486E-F954-442A-B6AA-D406D075E5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7BD82A-FEF1-4695-83B1-29EE66BB16CE}"/>
</file>

<file path=customXml/itemProps3.xml><?xml version="1.0" encoding="utf-8"?>
<ds:datastoreItem xmlns:ds="http://schemas.openxmlformats.org/officeDocument/2006/customXml" ds:itemID="{65B8E660-AD77-4B20-A39B-A24BCF18BCBC}">
  <ds:schemaRefs>
    <ds:schemaRef ds:uri="http://purl.org/dc/terms/"/>
    <ds:schemaRef ds:uri="http://schemas.microsoft.com/office/2006/documentManagement/types"/>
    <ds:schemaRef ds:uri="d83e64ee-91be-4c93-a8d7-cfc1200608a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98be37c-be59-4a0a-ba2c-94e86efe7c9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exempelpresentation-ljus-16-9</Template>
  <TotalTime>797</TotalTime>
  <Words>380</Words>
  <Application>Microsoft Office PowerPoint</Application>
  <PresentationFormat>Bildspel på skärmen (16:9)</PresentationFormat>
  <Paragraphs>62</Paragraphs>
  <Slides>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Office-tema</vt:lpstr>
      <vt:lpstr>Naturvårdsverkets täktvägledning </vt:lpstr>
      <vt:lpstr>Vägledningens innehåll</vt:lpstr>
      <vt:lpstr>Restprodukter i en täktverksamhet – avfall?</vt:lpstr>
      <vt:lpstr>Är avbaningsmassorna avfall eller biprodukt? </vt:lpstr>
      <vt:lpstr>Särskilt om kriteriet ”säkerställd avsättning”</vt:lpstr>
      <vt:lpstr>Externa massor som tas in i täkt </vt:lpstr>
      <vt:lpstr>Vad händer nu?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sikte på framtiden</dc:title>
  <dc:creator>Ed Sundelin, Maria</dc:creator>
  <cp:lastModifiedBy>Lundqvist, Christoffer</cp:lastModifiedBy>
  <cp:revision>10</cp:revision>
  <cp:lastPrinted>2023-09-26T09:26:27Z</cp:lastPrinted>
  <dcterms:created xsi:type="dcterms:W3CDTF">2023-09-12T05:33:50Z</dcterms:created>
  <dcterms:modified xsi:type="dcterms:W3CDTF">2024-04-09T06:38:47Z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0x01010043C4305FED3F7D4A8E981272234EE25D</vt:lpwstr>
  </property>
  <property fmtid="{D5CDD505-2E9C-101B-9397-08002B2CF9AE}" pid="3" name="MediaServiceImageTags">
    <vt:lpwstr/>
  </property>
</Properties>
</file>