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5.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6.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7.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7F3E8A52_1452038A.xml" ContentType="application/vnd.ms-powerpoint.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042" r:id="rId4"/>
    <p:sldMasterId id="2147484410" r:id="rId5"/>
    <p:sldMasterId id="2147484427" r:id="rId6"/>
    <p:sldMasterId id="2147484444" r:id="rId7"/>
    <p:sldMasterId id="2147484461" r:id="rId8"/>
    <p:sldMasterId id="2147484478" r:id="rId9"/>
    <p:sldMasterId id="2147484495" r:id="rId10"/>
    <p:sldMasterId id="2147484512" r:id="rId11"/>
  </p:sldMasterIdLst>
  <p:notesMasterIdLst>
    <p:notesMasterId r:id="rId35"/>
  </p:notesMasterIdLst>
  <p:handoutMasterIdLst>
    <p:handoutMasterId r:id="rId36"/>
  </p:handoutMasterIdLst>
  <p:sldIdLst>
    <p:sldId id="263" r:id="rId12"/>
    <p:sldId id="2134805064" r:id="rId13"/>
    <p:sldId id="2134805065" r:id="rId14"/>
    <p:sldId id="260" r:id="rId15"/>
    <p:sldId id="261" r:id="rId16"/>
    <p:sldId id="262" r:id="rId17"/>
    <p:sldId id="2134805061" r:id="rId18"/>
    <p:sldId id="264" r:id="rId19"/>
    <p:sldId id="2134805062" r:id="rId20"/>
    <p:sldId id="257" r:id="rId21"/>
    <p:sldId id="258" r:id="rId22"/>
    <p:sldId id="259" r:id="rId23"/>
    <p:sldId id="2134805073" r:id="rId24"/>
    <p:sldId id="2134805075" r:id="rId25"/>
    <p:sldId id="2134805067" r:id="rId26"/>
    <p:sldId id="2134805069" r:id="rId27"/>
    <p:sldId id="2134805070" r:id="rId28"/>
    <p:sldId id="2134805071" r:id="rId29"/>
    <p:sldId id="2134805072" r:id="rId30"/>
    <p:sldId id="2134805066" r:id="rId31"/>
    <p:sldId id="2134805074" r:id="rId32"/>
    <p:sldId id="2134805063" r:id="rId33"/>
    <p:sldId id="2134805055" r:id="rId34"/>
  </p:sldIdLst>
  <p:sldSz cx="12192000" cy="6858000"/>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Författare" initials="E"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5564"/>
    <a:srgbClr val="0077BC"/>
    <a:srgbClr val="D53878"/>
    <a:srgbClr val="008391"/>
    <a:srgbClr val="FBF2B4"/>
    <a:srgbClr val="F0CD50"/>
    <a:srgbClr val="4675B7"/>
    <a:srgbClr val="DBD1E6"/>
    <a:srgbClr val="D2D8DB"/>
    <a:srgbClr val="CBE2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just format 3 - Dekorfärg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75309" autoAdjust="0"/>
  </p:normalViewPr>
  <p:slideViewPr>
    <p:cSldViewPr snapToGrid="0">
      <p:cViewPr varScale="1">
        <p:scale>
          <a:sx n="85" d="100"/>
          <a:sy n="85" d="100"/>
        </p:scale>
        <p:origin x="1416" y="84"/>
      </p:cViewPr>
      <p:guideLst/>
    </p:cSldViewPr>
  </p:slideViewPr>
  <p:outlineViewPr>
    <p:cViewPr>
      <p:scale>
        <a:sx n="33" d="100"/>
        <a:sy n="33" d="100"/>
      </p:scale>
      <p:origin x="0" y="-1904"/>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93" d="100"/>
          <a:sy n="93" d="100"/>
        </p:scale>
        <p:origin x="362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slide" Target="slides/slide23.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handoutMaster" Target="handoutMasters/handoutMaster1.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notesMaster" Target="notesMasters/notesMaster1.xml"/></Relationships>
</file>

<file path=ppt/comments/modernComment_7F3E8A52_1452038A.xml><?xml version="1.0" encoding="utf-8"?>
<p188:cmLst xmlns:a="http://schemas.openxmlformats.org/drawingml/2006/main" xmlns:r="http://schemas.openxmlformats.org/officeDocument/2006/relationships" xmlns:p188="http://schemas.microsoft.com/office/powerpoint/2018/8/main">
  <p188:cm id="{C995BF4D-0D2F-4D9B-B327-4BC429C6AACB}" authorId="{00000000-0000-0000-0000-000000000000}" created="2024-09-27T10:22:39.637">
    <ac:txMkLst xmlns:ac="http://schemas.microsoft.com/office/drawing/2013/main/command">
      <pc:docMk xmlns:pc="http://schemas.microsoft.com/office/powerpoint/2013/main/command"/>
      <pc:sldMk xmlns:pc="http://schemas.microsoft.com/office/powerpoint/2013/main/command" cId="340919178" sldId="2134805074"/>
      <ac:spMk id="3" creationId="{39ED71E6-28F3-6901-ED08-A29CA6D5CF36}"/>
      <ac:txMk cp="22" len="16">
        <ac:context len="549" hash="1152113445"/>
      </ac:txMk>
    </ac:txMkLst>
    <p188:pos x="3427503" y="237499"/>
    <p188:txBody>
      <a:bodyPr/>
      <a:lstStyle/>
      <a:p>
        <a:r>
          <a:rPr lang="sv-SE"/>
          <a:t>Målformuleringarna är väl klara. Jag tänker att det är vägledningsmaterial vi menar.</a:t>
        </a:r>
      </a:p>
    </p188:txBody>
  </p188:cm>
  <p188:cm id="{8FFC54E8-F4DB-4E29-A8BD-3E660F0F6D09}" authorId="{00000000-0000-0000-0000-000000000000}" created="2024-09-27T10:23:32.141">
    <ac:txMkLst xmlns:ac="http://schemas.microsoft.com/office/drawing/2013/main/command">
      <pc:docMk xmlns:pc="http://schemas.microsoft.com/office/powerpoint/2013/main/command"/>
      <pc:sldMk xmlns:pc="http://schemas.microsoft.com/office/powerpoint/2013/main/command" cId="340919178" sldId="2134805074"/>
      <ac:spMk id="3" creationId="{39ED71E6-28F3-6901-ED08-A29CA6D5CF36}"/>
      <ac:txMk cp="396" len="53">
        <ac:context len="549" hash="1152113445"/>
      </ac:txMk>
    </ac:txMkLst>
    <p188:pos x="10673877" y="4308053"/>
    <p188:txBody>
      <a:bodyPr/>
      <a:lstStyle/>
      <a:p>
        <a:r>
          <a:rPr lang="sv-SE"/>
          <a:t>Förslag på tillägg. Vi kommer att ha mer arbete kvar att göra.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28D75527-1052-40CF-90A7-805EC4F7728D}"/>
              </a:ext>
            </a:extLst>
          </p:cNvPr>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782182B2-420A-475A-83CF-72C9A1964B53}"/>
              </a:ext>
            </a:extLst>
          </p:cNvPr>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191BB566-3845-4DC0-8CE2-DC15231A2062}" type="datetime1">
              <a:rPr lang="sv-SE" smtClean="0"/>
              <a:t>2024-09-29</a:t>
            </a:fld>
            <a:endParaRPr lang="sv-SE"/>
          </a:p>
        </p:txBody>
      </p:sp>
      <p:sp>
        <p:nvSpPr>
          <p:cNvPr id="4" name="Platshållare för sidfot 3">
            <a:extLst>
              <a:ext uri="{FF2B5EF4-FFF2-40B4-BE49-F238E27FC236}">
                <a16:creationId xmlns:a16="http://schemas.microsoft.com/office/drawing/2014/main" id="{3CFEBD13-AD79-4726-9C7A-9E5C531A1A58}"/>
              </a:ext>
            </a:extLst>
          </p:cNvPr>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F00A28DF-4169-4B51-B8D3-AA9A5D61235C}"/>
              </a:ext>
            </a:extLst>
          </p:cNvPr>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789A0780-C7EB-45E8-96EB-66D0986C42C0}" type="slidenum">
              <a:rPr lang="sv-SE" smtClean="0"/>
              <a:t>‹#›</a:t>
            </a:fld>
            <a:endParaRPr lang="sv-SE"/>
          </a:p>
        </p:txBody>
      </p:sp>
    </p:spTree>
    <p:extLst>
      <p:ext uri="{BB962C8B-B14F-4D97-AF65-F5344CB8AC3E}">
        <p14:creationId xmlns:p14="http://schemas.microsoft.com/office/powerpoint/2010/main" val="81033701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F995FFDC-F934-4037-B505-500B08CD3B8C}" type="datetime1">
              <a:rPr lang="sv-SE" smtClean="0"/>
              <a:t>2024-09-29</a:t>
            </a:fld>
            <a:endParaRPr lang="sv-SE"/>
          </a:p>
        </p:txBody>
      </p:sp>
      <p:sp>
        <p:nvSpPr>
          <p:cNvPr id="4" name="Platshållare för bildobjekt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sidfot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4B1086EF-3011-429C-976B-61D9CA3A2B54}" type="slidenum">
              <a:rPr lang="sv-SE" smtClean="0"/>
              <a:t>‹#›</a:t>
            </a:fld>
            <a:endParaRPr lang="sv-SE"/>
          </a:p>
        </p:txBody>
      </p:sp>
    </p:spTree>
    <p:extLst>
      <p:ext uri="{BB962C8B-B14F-4D97-AF65-F5344CB8AC3E}">
        <p14:creationId xmlns:p14="http://schemas.microsoft.com/office/powerpoint/2010/main" val="2079586871"/>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2024-09-29</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a:t>
            </a:fld>
            <a:endParaRPr lang="sv-SE"/>
          </a:p>
        </p:txBody>
      </p:sp>
    </p:spTree>
    <p:extLst>
      <p:ext uri="{BB962C8B-B14F-4D97-AF65-F5344CB8AC3E}">
        <p14:creationId xmlns:p14="http://schemas.microsoft.com/office/powerpoint/2010/main" val="2123751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2024-09-29</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13</a:t>
            </a:fld>
            <a:endParaRPr lang="sv-SE"/>
          </a:p>
        </p:txBody>
      </p:sp>
    </p:spTree>
    <p:extLst>
      <p:ext uri="{BB962C8B-B14F-4D97-AF65-F5344CB8AC3E}">
        <p14:creationId xmlns:p14="http://schemas.microsoft.com/office/powerpoint/2010/main" val="911443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2024-09-29</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16</a:t>
            </a:fld>
            <a:endParaRPr lang="sv-SE"/>
          </a:p>
        </p:txBody>
      </p:sp>
    </p:spTree>
    <p:extLst>
      <p:ext uri="{BB962C8B-B14F-4D97-AF65-F5344CB8AC3E}">
        <p14:creationId xmlns:p14="http://schemas.microsoft.com/office/powerpoint/2010/main" val="2317488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2024-09-29</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21</a:t>
            </a:fld>
            <a:endParaRPr lang="sv-SE"/>
          </a:p>
        </p:txBody>
      </p:sp>
    </p:spTree>
    <p:extLst>
      <p:ext uri="{BB962C8B-B14F-4D97-AF65-F5344CB8AC3E}">
        <p14:creationId xmlns:p14="http://schemas.microsoft.com/office/powerpoint/2010/main" val="3387439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Uppdragets formulering i budget för 2022</a:t>
            </a:r>
          </a:p>
          <a:p>
            <a:r>
              <a:rPr lang="sv-SE" dirty="0"/>
              <a:t>Detta avser den interna uppföljningen till KF. </a:t>
            </a:r>
          </a:p>
        </p:txBody>
      </p:sp>
      <p:sp>
        <p:nvSpPr>
          <p:cNvPr id="4" name="Platshållare för datum 3"/>
          <p:cNvSpPr>
            <a:spLocks noGrp="1"/>
          </p:cNvSpPr>
          <p:nvPr>
            <p:ph type="dt" idx="1"/>
          </p:nvPr>
        </p:nvSpPr>
        <p:spPr/>
        <p:txBody>
          <a:bodyPr/>
          <a:lstStyle/>
          <a:p>
            <a:fld id="{37DBA35B-1191-4174-B153-7DD1424FD990}" type="datetime1">
              <a:rPr lang="sv-SE" smtClean="0"/>
              <a:t>2024-09-29</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22</a:t>
            </a:fld>
            <a:endParaRPr lang="sv-SE"/>
          </a:p>
        </p:txBody>
      </p:sp>
    </p:spTree>
    <p:extLst>
      <p:ext uri="{BB962C8B-B14F-4D97-AF65-F5344CB8AC3E}">
        <p14:creationId xmlns:p14="http://schemas.microsoft.com/office/powerpoint/2010/main" val="17107491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2024-09-29</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23</a:t>
            </a:fld>
            <a:endParaRPr lang="sv-SE"/>
          </a:p>
        </p:txBody>
      </p:sp>
    </p:spTree>
    <p:extLst>
      <p:ext uri="{BB962C8B-B14F-4D97-AF65-F5344CB8AC3E}">
        <p14:creationId xmlns:p14="http://schemas.microsoft.com/office/powerpoint/2010/main" val="4121564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2024-09-29</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2</a:t>
            </a:fld>
            <a:endParaRPr lang="sv-SE"/>
          </a:p>
        </p:txBody>
      </p:sp>
    </p:spTree>
    <p:extLst>
      <p:ext uri="{BB962C8B-B14F-4D97-AF65-F5344CB8AC3E}">
        <p14:creationId xmlns:p14="http://schemas.microsoft.com/office/powerpoint/2010/main" val="2162780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2024-09-29</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3</a:t>
            </a:fld>
            <a:endParaRPr lang="sv-SE"/>
          </a:p>
        </p:txBody>
      </p:sp>
    </p:spTree>
    <p:extLst>
      <p:ext uri="{BB962C8B-B14F-4D97-AF65-F5344CB8AC3E}">
        <p14:creationId xmlns:p14="http://schemas.microsoft.com/office/powerpoint/2010/main" val="824602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2024-09-29</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4</a:t>
            </a:fld>
            <a:endParaRPr lang="sv-SE"/>
          </a:p>
        </p:txBody>
      </p:sp>
    </p:spTree>
    <p:extLst>
      <p:ext uri="{BB962C8B-B14F-4D97-AF65-F5344CB8AC3E}">
        <p14:creationId xmlns:p14="http://schemas.microsoft.com/office/powerpoint/2010/main" val="227552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Yrkande från SD i KS</a:t>
            </a:r>
          </a:p>
          <a:p>
            <a:r>
              <a:rPr lang="sv-SE" dirty="0"/>
              <a:t>1. Ärendet återremitteras till Kretslopp och vattennämnden för att kompletteras med följande: A) Redovisa beräkningsgrund för den totala besparingen och den totala kostnaden för samtliga föreslagna mål och åtgärder. Bland annat kostnaden för personella resurser, anläggningsinvesteringar för masshantering och förväntade volymer. B) Tydliggöra grunderna för klimatpåverkan i förvaltningens utredning. C) Redogöra för var potentiella anläggningar (både tillfälliga och permanenta) för masshantering kan placeras i staden.</a:t>
            </a:r>
          </a:p>
        </p:txBody>
      </p:sp>
      <p:sp>
        <p:nvSpPr>
          <p:cNvPr id="4" name="Platshållare för bildnummer 3"/>
          <p:cNvSpPr>
            <a:spLocks noGrp="1"/>
          </p:cNvSpPr>
          <p:nvPr>
            <p:ph type="sldNum" sz="quarter" idx="5"/>
          </p:nvPr>
        </p:nvSpPr>
        <p:spPr/>
        <p:txBody>
          <a:bodyPr/>
          <a:lstStyle/>
          <a:p>
            <a:fld id="{15F2E9C5-C60C-4EED-80DF-AF12E7DB541D}" type="slidenum">
              <a:rPr lang="sv-SE" smtClean="0"/>
              <a:t>5</a:t>
            </a:fld>
            <a:endParaRPr lang="sv-SE"/>
          </a:p>
        </p:txBody>
      </p:sp>
    </p:spTree>
    <p:extLst>
      <p:ext uri="{BB962C8B-B14F-4D97-AF65-F5344CB8AC3E}">
        <p14:creationId xmlns:p14="http://schemas.microsoft.com/office/powerpoint/2010/main" val="3241887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i="1" dirty="0"/>
              <a:t>Förslag att berätta det som är </a:t>
            </a:r>
            <a:r>
              <a:rPr lang="sv-SE" i="1" dirty="0" err="1"/>
              <a:t>gulmarkerat</a:t>
            </a:r>
            <a:r>
              <a:rPr lang="sv-SE" i="1" dirty="0"/>
              <a:t> vid visning av </a:t>
            </a:r>
            <a:r>
              <a:rPr lang="sv-SE" i="1" dirty="0" err="1"/>
              <a:t>slide</a:t>
            </a:r>
            <a:r>
              <a:rPr lang="sv-SE" i="1" dirty="0"/>
              <a:t> 9</a:t>
            </a:r>
          </a:p>
        </p:txBody>
      </p:sp>
      <p:sp>
        <p:nvSpPr>
          <p:cNvPr id="4" name="Platshållare för datum 3"/>
          <p:cNvSpPr>
            <a:spLocks noGrp="1"/>
          </p:cNvSpPr>
          <p:nvPr>
            <p:ph type="dt" idx="1"/>
          </p:nvPr>
        </p:nvSpPr>
        <p:spPr/>
        <p:txBody>
          <a:bodyPr/>
          <a:lstStyle/>
          <a:p>
            <a:fld id="{F995FFDC-F934-4037-B505-500B08CD3B8C}" type="datetime1">
              <a:rPr lang="sv-SE" smtClean="0"/>
              <a:t>2024-09-29</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6</a:t>
            </a:fld>
            <a:endParaRPr lang="sv-SE"/>
          </a:p>
        </p:txBody>
      </p:sp>
    </p:spTree>
    <p:extLst>
      <p:ext uri="{BB962C8B-B14F-4D97-AF65-F5344CB8AC3E}">
        <p14:creationId xmlns:p14="http://schemas.microsoft.com/office/powerpoint/2010/main" val="2956641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Förs</a:t>
            </a:r>
            <a:r>
              <a:rPr lang="sv-SE" i="1" dirty="0"/>
              <a:t>lag att berätta det som är </a:t>
            </a:r>
            <a:r>
              <a:rPr lang="sv-SE" i="1" dirty="0" err="1"/>
              <a:t>gulmarkerat</a:t>
            </a:r>
            <a:r>
              <a:rPr lang="sv-SE" i="1" dirty="0"/>
              <a:t> vid visning av </a:t>
            </a:r>
            <a:r>
              <a:rPr lang="sv-SE" i="1" dirty="0" err="1"/>
              <a:t>slide</a:t>
            </a:r>
            <a:r>
              <a:rPr lang="sv-SE" i="1" dirty="0"/>
              <a:t> 9</a:t>
            </a:r>
          </a:p>
          <a:p>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2024-09-29</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7</a:t>
            </a:fld>
            <a:endParaRPr lang="sv-SE"/>
          </a:p>
        </p:txBody>
      </p:sp>
    </p:spTree>
    <p:extLst>
      <p:ext uri="{BB962C8B-B14F-4D97-AF65-F5344CB8AC3E}">
        <p14:creationId xmlns:p14="http://schemas.microsoft.com/office/powerpoint/2010/main" val="2488860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Förslag till två nya mål togs upp och beslutades om i KF på mötet den 8 juni.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1" dirty="0"/>
              <a:t>Skulle kunna lägga till detta här och ta bort bilderna ovan.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i="1" dirty="0"/>
              <a:t>Om förslagen till åtgärder </a:t>
            </a:r>
            <a:r>
              <a:rPr lang="sv-SE" i="1" dirty="0">
                <a:highlight>
                  <a:srgbClr val="FFFF00"/>
                </a:highlight>
              </a:rPr>
              <a:t>genomförs beräknas kostnaden för masshanteringen och materialförsörjningen att minska med cirka 10 procent</a:t>
            </a:r>
            <a:r>
              <a:rPr lang="sv-SE" i="1" dirty="0"/>
              <a:t>. Minskningen </a:t>
            </a:r>
            <a:r>
              <a:rPr lang="sv-SE" i="1" dirty="0" err="1"/>
              <a:t>beroro</a:t>
            </a:r>
            <a:r>
              <a:rPr lang="sv-SE" i="1" dirty="0"/>
              <a:t> på billigare transporter på grund av kortare avstånd och högre fyllnadsgrad samt att ökad konkurrens och mer återvinning förväntas ge billigare mottagning och lägre materialpriser. 10 % ligger </a:t>
            </a:r>
            <a:r>
              <a:rPr lang="sv-SE" i="1" dirty="0">
                <a:highlight>
                  <a:srgbClr val="FFFF00"/>
                </a:highlight>
              </a:rPr>
              <a:t>i storleksordningen 100 miljoner kronor per år</a:t>
            </a:r>
            <a:r>
              <a:rPr lang="sv-SE" i="1"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i="1" dirty="0"/>
              <a:t>I utredningen av masshanteringsmål och -åtgärder framgår att det går att </a:t>
            </a:r>
            <a:r>
              <a:rPr lang="sv-SE" i="1" dirty="0">
                <a:highlight>
                  <a:srgbClr val="FFFF00"/>
                </a:highlight>
              </a:rPr>
              <a:t>minska klimatpåverkan från masshanteringen med 30 procent</a:t>
            </a:r>
            <a:r>
              <a:rPr lang="sv-SE" i="1" dirty="0"/>
              <a:t>. </a:t>
            </a:r>
            <a:endParaRPr lang="sv-SE" sz="1200" b="1"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i="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1" dirty="0"/>
              <a:t>Kanske ska ta beskrivningen av åtgärderna vid </a:t>
            </a:r>
            <a:r>
              <a:rPr lang="sv-SE" sz="1200" b="1" i="1" dirty="0" err="1"/>
              <a:t>resp</a:t>
            </a:r>
            <a:r>
              <a:rPr lang="sv-SE" sz="1200" b="1" i="1" dirty="0"/>
              <a:t> bild?</a:t>
            </a:r>
          </a:p>
          <a:p>
            <a:pPr marL="0" marR="0" lvl="0" indent="0" algn="l" defTabSz="914400" rtl="0" eaLnBrk="1" fontAlgn="auto" latinLnBrk="0" hangingPunct="1">
              <a:lnSpc>
                <a:spcPct val="100000"/>
              </a:lnSpc>
              <a:spcBef>
                <a:spcPts val="0"/>
              </a:spcBef>
              <a:spcAft>
                <a:spcPts val="0"/>
              </a:spcAft>
              <a:buClrTx/>
              <a:buSzTx/>
              <a:buFontTx/>
              <a:buNone/>
              <a:tabLst/>
              <a:defRPr/>
            </a:pPr>
            <a:r>
              <a:rPr lang="sv-SE" i="0" dirty="0">
                <a:highlight>
                  <a:srgbClr val="FFFF00"/>
                </a:highlight>
              </a:rPr>
              <a:t>Åtgärder kopplade till mål 19:</a:t>
            </a:r>
          </a:p>
          <a:p>
            <a:pPr marL="0" indent="0">
              <a:buNone/>
            </a:pPr>
            <a:r>
              <a:rPr lang="sv-SE" dirty="0"/>
              <a:t>Åtgärd I - Göteborg behöver etablera fler anläggningar (både tillfälliga och permanenta) för bearbetning och mellanlagring på strategiska platser med syfte att minska transportavstånden och öka återvinningen. Göteborgs Stad ska kommunicera samhällsnyttan av samt möjliggöra fler anläggningar för masshantering.</a:t>
            </a:r>
          </a:p>
          <a:p>
            <a:pPr marL="0" indent="0">
              <a:buNone/>
            </a:pPr>
            <a:r>
              <a:rPr lang="sv-SE" dirty="0"/>
              <a:t>Åtgärd II - Förbättrad vägledning genom samverkan: Ge en samordningsgrupp inom den kommunala förvaltningen uppdraget att skapa gemensamma vägledningar för masshantering inom Göteborg genom samverkan med kommunala, statliga och privata verksamhetsutövare, miljöförvaltningen samt länsstyrelsen. Problemställningar som behöver hanteras är till exempel platsspecifika riktvärden för olika markanvändningsscenarier i Göteborg och materialspecifik vägledning för olika överskottsmaterial. </a:t>
            </a:r>
          </a:p>
          <a:p>
            <a:pPr marL="0" indent="0">
              <a:buNone/>
            </a:pPr>
            <a:r>
              <a:rPr lang="sv-SE" dirty="0"/>
              <a:t>Åtgärd III - Regional masshanterings- och materialförsörjningsplan: Göteborgs Stad ska medverka till skapandet av en materialförsörjnings- och masshanteringsplan för regionen genom mellankommunalt samarbete.</a:t>
            </a:r>
          </a:p>
          <a:p>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2024-09-29</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9</a:t>
            </a:fld>
            <a:endParaRPr lang="sv-SE"/>
          </a:p>
        </p:txBody>
      </p:sp>
    </p:spTree>
    <p:extLst>
      <p:ext uri="{BB962C8B-B14F-4D97-AF65-F5344CB8AC3E}">
        <p14:creationId xmlns:p14="http://schemas.microsoft.com/office/powerpoint/2010/main" val="416711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2024-09-29</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11</a:t>
            </a:fld>
            <a:endParaRPr lang="sv-SE"/>
          </a:p>
        </p:txBody>
      </p:sp>
    </p:spTree>
    <p:extLst>
      <p:ext uri="{BB962C8B-B14F-4D97-AF65-F5344CB8AC3E}">
        <p14:creationId xmlns:p14="http://schemas.microsoft.com/office/powerpoint/2010/main" val="37632579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4186997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240723735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38118782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95621168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75430389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70871652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51083233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8040355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1787650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258833670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338867267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923942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411486421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077547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19755276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388E3460-7228-4DB3-A6B8-F304B211BC3F}"/>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00141488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81ADCA10-B0AD-4D27-A94A-34783BF31DB3}"/>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dirty="0"/>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6553C1A9-DB36-4729-A526-0352AB7C6E25}"/>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38212309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71496530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tx1">
                    <a:lumMod val="95000"/>
                    <a:lumOff val="5000"/>
                  </a:schemeClr>
                </a:solidFill>
              </a:defRPr>
            </a:lvl1pPr>
          </a:lstStyle>
          <a:p>
            <a:r>
              <a:rPr lang="sv-SE" dirty="0"/>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tx1">
                    <a:lumMod val="95000"/>
                    <a:lumOff val="5000"/>
                  </a:schemeClr>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tx1">
                    <a:lumMod val="95000"/>
                    <a:lumOff val="5000"/>
                  </a:schemeClr>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92686840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12129371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85569838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96535697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628542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095238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51800635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24311530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13694464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57241932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370272873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401370054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001674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79632599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tx1">
                    <a:lumMod val="95000"/>
                    <a:lumOff val="5000"/>
                  </a:schemeClr>
                </a:solidFill>
              </a:defRPr>
            </a:lvl1pPr>
          </a:lstStyle>
          <a:p>
            <a:r>
              <a:rPr lang="sv-SE" dirty="0"/>
              <a:t>Klicka här för att ändra mall för rubrikformat</a:t>
            </a:r>
            <a:endParaRPr lang="en-US" dirty="0"/>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04367532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A335F1B5-8765-459C-802C-DA620794171A}"/>
              </a:ext>
            </a:extLst>
          </p:cNvPr>
          <p:cNvSpPr>
            <a:spLocks noGrp="1"/>
          </p:cNvSpPr>
          <p:nvPr>
            <p:ph type="title" hasCustomPrompt="1"/>
          </p:nvPr>
        </p:nvSpPr>
        <p:spPr>
          <a:xfrm>
            <a:off x="1420650" y="2399545"/>
            <a:ext cx="6148878" cy="309600"/>
          </a:xfrm>
        </p:spPr>
        <p:txBody>
          <a:bodyPr>
            <a:normAutofit/>
          </a:bodyPr>
          <a:lstStyle>
            <a:lvl1pPr>
              <a:defRPr sz="1700">
                <a:solidFill>
                  <a:schemeClr val="tx1">
                    <a:lumMod val="95000"/>
                    <a:lumOff val="5000"/>
                  </a:schemeClr>
                </a:solidFill>
              </a:defRPr>
            </a:lvl1pPr>
          </a:lstStyle>
          <a:p>
            <a:r>
              <a:rPr lang="sv-SE" dirty="0"/>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tx1">
                    <a:lumMod val="95000"/>
                    <a:lumOff val="5000"/>
                  </a:schemeClr>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92F5E2AC-A457-4DE9-9A2C-4BE86BC00522}"/>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1764412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7068423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36980105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503024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4" name="Rubrik 3">
            <a:extLst>
              <a:ext uri="{FF2B5EF4-FFF2-40B4-BE49-F238E27FC236}">
                <a16:creationId xmlns:a16="http://schemas.microsoft.com/office/drawing/2014/main" id="{7A284E58-B676-47B0-B49B-D281A884EF27}"/>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dirty="0"/>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1110495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63907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5DC80A0-DCAA-DF1F-F6B3-02BD7CAA96EC}"/>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5F19560F-EBF1-293E-C0EB-F1A71A26FD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AC315C3C-2E0C-E490-0EF5-3A5716C6962A}"/>
              </a:ext>
            </a:extLst>
          </p:cNvPr>
          <p:cNvSpPr>
            <a:spLocks noGrp="1"/>
          </p:cNvSpPr>
          <p:nvPr>
            <p:ph type="dt" sz="half" idx="10"/>
          </p:nvPr>
        </p:nvSpPr>
        <p:spPr/>
        <p:txBody>
          <a:bodyPr/>
          <a:lstStyle/>
          <a:p>
            <a:fld id="{90223D8E-FC4C-421A-BB81-7026646450F0}" type="datetimeFigureOut">
              <a:rPr lang="sv-SE" smtClean="0"/>
              <a:t>2024-09-29</a:t>
            </a:fld>
            <a:endParaRPr lang="sv-SE"/>
          </a:p>
        </p:txBody>
      </p:sp>
      <p:sp>
        <p:nvSpPr>
          <p:cNvPr id="5" name="Platshållare för sidfot 4">
            <a:extLst>
              <a:ext uri="{FF2B5EF4-FFF2-40B4-BE49-F238E27FC236}">
                <a16:creationId xmlns:a16="http://schemas.microsoft.com/office/drawing/2014/main" id="{8DDECDA7-CBF1-EC65-F5FB-09412EB6BE1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A870C9D-FCDA-E8CD-47BD-F08B8CDD21EC}"/>
              </a:ext>
            </a:extLst>
          </p:cNvPr>
          <p:cNvSpPr>
            <a:spLocks noGrp="1"/>
          </p:cNvSpPr>
          <p:nvPr>
            <p:ph type="sldNum" sz="quarter" idx="12"/>
          </p:nvPr>
        </p:nvSpPr>
        <p:spPr/>
        <p:txBody>
          <a:bodyPr/>
          <a:lstStyle/>
          <a:p>
            <a:fld id="{A5F26011-CDF8-4A6C-A939-315F370824D5}" type="slidenum">
              <a:rPr lang="sv-SE" smtClean="0"/>
              <a:t>‹#›</a:t>
            </a:fld>
            <a:endParaRPr lang="sv-SE"/>
          </a:p>
        </p:txBody>
      </p:sp>
    </p:spTree>
    <p:extLst>
      <p:ext uri="{BB962C8B-B14F-4D97-AF65-F5344CB8AC3E}">
        <p14:creationId xmlns:p14="http://schemas.microsoft.com/office/powerpoint/2010/main" val="38266280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723346-9CD7-0922-58DD-8024EB167BE1}"/>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283710D-79D4-2EB3-A42A-6F6601B5C54B}"/>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0A2A212-8FBD-7EED-608D-1BC08DBDBEAA}"/>
              </a:ext>
            </a:extLst>
          </p:cNvPr>
          <p:cNvSpPr>
            <a:spLocks noGrp="1"/>
          </p:cNvSpPr>
          <p:nvPr>
            <p:ph type="dt" sz="half" idx="10"/>
          </p:nvPr>
        </p:nvSpPr>
        <p:spPr/>
        <p:txBody>
          <a:bodyPr/>
          <a:lstStyle/>
          <a:p>
            <a:fld id="{90223D8E-FC4C-421A-BB81-7026646450F0}" type="datetimeFigureOut">
              <a:rPr lang="sv-SE" smtClean="0"/>
              <a:t>2024-09-29</a:t>
            </a:fld>
            <a:endParaRPr lang="sv-SE"/>
          </a:p>
        </p:txBody>
      </p:sp>
      <p:sp>
        <p:nvSpPr>
          <p:cNvPr id="5" name="Platshållare för sidfot 4">
            <a:extLst>
              <a:ext uri="{FF2B5EF4-FFF2-40B4-BE49-F238E27FC236}">
                <a16:creationId xmlns:a16="http://schemas.microsoft.com/office/drawing/2014/main" id="{EE1E5CF6-110F-946F-72E1-FE0C018EC0B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E88315D-36F8-3FE7-D0A8-9E5D337D8CD1}"/>
              </a:ext>
            </a:extLst>
          </p:cNvPr>
          <p:cNvSpPr>
            <a:spLocks noGrp="1"/>
          </p:cNvSpPr>
          <p:nvPr>
            <p:ph type="sldNum" sz="quarter" idx="12"/>
          </p:nvPr>
        </p:nvSpPr>
        <p:spPr/>
        <p:txBody>
          <a:bodyPr/>
          <a:lstStyle/>
          <a:p>
            <a:fld id="{A5F26011-CDF8-4A6C-A939-315F370824D5}" type="slidenum">
              <a:rPr lang="sv-SE" smtClean="0"/>
              <a:t>‹#›</a:t>
            </a:fld>
            <a:endParaRPr lang="sv-SE"/>
          </a:p>
        </p:txBody>
      </p:sp>
    </p:spTree>
    <p:extLst>
      <p:ext uri="{BB962C8B-B14F-4D97-AF65-F5344CB8AC3E}">
        <p14:creationId xmlns:p14="http://schemas.microsoft.com/office/powerpoint/2010/main" val="12820636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2515288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endParaRPr lang="sv-SE" dirty="0"/>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740651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latshållare för bildnummer 2">
            <a:extLst>
              <a:ext uri="{FF2B5EF4-FFF2-40B4-BE49-F238E27FC236}">
                <a16:creationId xmlns:a16="http://schemas.microsoft.com/office/drawing/2014/main" id="{2BC929D8-093F-4826-8D04-F268FF63E889}"/>
              </a:ext>
            </a:extLst>
          </p:cNvPr>
          <p:cNvSpPr>
            <a:spLocks noGrp="1"/>
          </p:cNvSpPr>
          <p:nvPr>
            <p:ph type="sldNum" sz="quarter" idx="12"/>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7456351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6" name="Platshållare för bildnummer 5">
            <a:extLst>
              <a:ext uri="{FF2B5EF4-FFF2-40B4-BE49-F238E27FC236}">
                <a16:creationId xmlns:a16="http://schemas.microsoft.com/office/drawing/2014/main" id="{615128C6-B678-4715-9D0F-D4C07F59EDA5}"/>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830721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0888074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7315036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7032412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6629092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5522466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1053557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16067083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404909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2147408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50992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4222158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A5CC9138-760F-4A17-8B1B-6D99EFF79AD6}"/>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8584371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3" name="Bildobjekt 12" descr="Logo&#10;&#10;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2C9C189C-4F50-4B1D-9EA5-30AB73E59C08}"/>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dirty="0"/>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201825FE-CC31-4DE6-9AA9-7C27B553E870}"/>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9172592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26892215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6802138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6653767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7767873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7813503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202779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5078841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9724989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1251508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541209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15141202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38481916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0970678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0529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4696940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477CCA5E-96FA-4B08-97E3-9C131E99F26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2395555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01D92FDB-2EC0-4D2B-9027-B2C6802AC70F}"/>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dirty="0"/>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03B86F8F-A217-4EC5-95CF-481328A25B1B}"/>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3431015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1839825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4260826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14653056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6799046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3229012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2383832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7859057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3082183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3377983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48142922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409541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4815549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1494007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68684090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38063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46713197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F54FBE38-BAA0-4913-A593-C4237FC13E33}"/>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52311727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48B20EB8-4FF0-4D86-B782-FE843B459F2B}"/>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dirty="0"/>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266C4A4B-0FFF-4609-BF3A-89A12B42C121}"/>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31240437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7517064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304438321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77086055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873018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6544503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0012043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76810400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72664062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1561137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8602658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363836353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104209585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78976977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402914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978863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00880293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B3A12899-234C-4D37-942E-64C01D64533B}"/>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6724697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D9E1B7B2-3451-4D29-B53E-14A2743034F0}"/>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dirty="0"/>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BA484A78-938B-41DE-9685-15EC3BD0A572}"/>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65666668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4019117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314951962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91509150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94592984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60027434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93156330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76189945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682776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146841209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9454532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353832481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324201136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91197308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57122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70908899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6715C386-526F-48AC-AD19-830972616829}"/>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58761775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D4F390AC-3BA8-4C70-9E3A-28CC7DA51740}"/>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dirty="0"/>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5342DB73-4413-4392-B228-119A141D349B}"/>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22942773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342698244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828321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image" Target="../media/image1.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theme" Target="../theme/theme2.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theme" Target="../theme/theme3.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image" Target="../media/image1.png"/><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theme" Target="../theme/theme4.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18"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theme" Target="../theme/theme5.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18" Type="http://schemas.openxmlformats.org/officeDocument/2006/relationships/image" Target="../media/image1.png"/><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17" Type="http://schemas.openxmlformats.org/officeDocument/2006/relationships/theme" Target="../theme/theme6.xml"/><Relationship Id="rId2" Type="http://schemas.openxmlformats.org/officeDocument/2006/relationships/slideLayout" Target="../slideLayouts/slideLayout84.xml"/><Relationship Id="rId16" Type="http://schemas.openxmlformats.org/officeDocument/2006/relationships/slideLayout" Target="../slideLayouts/slideLayout98.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5" Type="http://schemas.openxmlformats.org/officeDocument/2006/relationships/slideLayout" Target="../slideLayouts/slideLayout9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slideLayout" Target="../slideLayouts/slideLayout111.xml"/><Relationship Id="rId18" Type="http://schemas.openxmlformats.org/officeDocument/2006/relationships/image" Target="../media/image1.png"/><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17" Type="http://schemas.openxmlformats.org/officeDocument/2006/relationships/theme" Target="../theme/theme7.xml"/><Relationship Id="rId2" Type="http://schemas.openxmlformats.org/officeDocument/2006/relationships/slideLayout" Target="../slideLayouts/slideLayout100.xml"/><Relationship Id="rId16" Type="http://schemas.openxmlformats.org/officeDocument/2006/relationships/slideLayout" Target="../slideLayouts/slideLayout114.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5" Type="http://schemas.openxmlformats.org/officeDocument/2006/relationships/slideLayout" Target="../slideLayouts/slideLayout11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slideLayout" Target="../slideLayouts/slideLayout11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18" Type="http://schemas.openxmlformats.org/officeDocument/2006/relationships/image" Target="../media/image1.png"/><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17" Type="http://schemas.openxmlformats.org/officeDocument/2006/relationships/theme" Target="../theme/theme8.xml"/><Relationship Id="rId2" Type="http://schemas.openxmlformats.org/officeDocument/2006/relationships/slideLayout" Target="../slideLayouts/slideLayout116.xml"/><Relationship Id="rId16" Type="http://schemas.openxmlformats.org/officeDocument/2006/relationships/slideLayout" Target="../slideLayouts/slideLayout130.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5" Type="http://schemas.openxmlformats.org/officeDocument/2006/relationships/slideLayout" Target="../slideLayouts/slideLayout12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20"/>
          <a:stretch>
            <a:fillRect/>
          </a:stretch>
        </p:blipFill>
        <p:spPr>
          <a:xfrm>
            <a:off x="10297795" y="401983"/>
            <a:ext cx="1481456" cy="499915"/>
          </a:xfrm>
          <a:prstGeom prst="rect">
            <a:avLst/>
          </a:prstGeom>
        </p:spPr>
      </p:pic>
      <p:sp>
        <p:nvSpPr>
          <p:cNvPr id="2" name="Platshållare för bildnummer 1">
            <a:extLst>
              <a:ext uri="{FF2B5EF4-FFF2-40B4-BE49-F238E27FC236}">
                <a16:creationId xmlns:a16="http://schemas.microsoft.com/office/drawing/2014/main" id="{048D0267-35CA-45BC-A225-E420D66A8569}"/>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886967930"/>
      </p:ext>
    </p:extLst>
  </p:cSld>
  <p:clrMap bg1="lt1" tx1="dk1" bg2="lt2" tx2="dk2" accent1="accent1" accent2="accent2" accent3="accent3" accent4="accent4" accent5="accent5" accent6="accent6" hlink="hlink" folHlink="folHlink"/>
  <p:sldLayoutIdLst>
    <p:sldLayoutId id="2147484044" r:id="rId1"/>
    <p:sldLayoutId id="2147484048" r:id="rId2"/>
    <p:sldLayoutId id="2147484050" r:id="rId3"/>
    <p:sldLayoutId id="2147484051" r:id="rId4"/>
    <p:sldLayoutId id="2147484052" r:id="rId5"/>
    <p:sldLayoutId id="2147484053" r:id="rId6"/>
    <p:sldLayoutId id="2147484054" r:id="rId7"/>
    <p:sldLayoutId id="2147484055" r:id="rId8"/>
    <p:sldLayoutId id="2147484056" r:id="rId9"/>
    <p:sldLayoutId id="2147484049" r:id="rId10"/>
    <p:sldLayoutId id="2147484057" r:id="rId11"/>
    <p:sldLayoutId id="2147484058" r:id="rId12"/>
    <p:sldLayoutId id="2147484047" r:id="rId13"/>
    <p:sldLayoutId id="2147484408" r:id="rId14"/>
    <p:sldLayoutId id="2147484409" r:id="rId15"/>
    <p:sldLayoutId id="2147484043" r:id="rId16"/>
    <p:sldLayoutId id="2147484529" r:id="rId17"/>
    <p:sldLayoutId id="2147484530" r:id="rId18"/>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userDrawn="1">
          <p15:clr>
            <a:srgbClr val="F26B43"/>
          </p15:clr>
        </p15:guide>
        <p15:guide id="9" orient="horz" pos="255" userDrawn="1">
          <p15:clr>
            <a:srgbClr val="F26B43"/>
          </p15:clr>
        </p15:guide>
        <p15:guide id="10" pos="257" userDrawn="1">
          <p15:clr>
            <a:srgbClr val="F26B43"/>
          </p15:clr>
        </p15:guide>
        <p15:guide id="11" pos="7423" userDrawn="1">
          <p15:clr>
            <a:srgbClr val="F26B43"/>
          </p15:clr>
        </p15:guide>
        <p15:guide id="12" orient="horz" pos="4156" userDrawn="1">
          <p15:clr>
            <a:srgbClr val="F26B43"/>
          </p15:clr>
        </p15:guide>
        <p15:guide id="14" orient="horz" pos="1095" userDrawn="1">
          <p15:clr>
            <a:srgbClr val="F26B43"/>
          </p15:clr>
        </p15:guide>
        <p15:guide id="15" orient="horz" pos="550" userDrawn="1">
          <p15:clr>
            <a:srgbClr val="F26B43"/>
          </p15:clr>
        </p15:guide>
        <p15:guide id="16" orient="horz" pos="3725" userDrawn="1">
          <p15:clr>
            <a:srgbClr val="F26B43"/>
          </p15:clr>
        </p15:guide>
        <p15:guide id="17" orient="horz" pos="406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Platshållare för bildnummer 1">
            <a:extLst>
              <a:ext uri="{FF2B5EF4-FFF2-40B4-BE49-F238E27FC236}">
                <a16:creationId xmlns:a16="http://schemas.microsoft.com/office/drawing/2014/main" id="{49735908-7AA6-42A8-8D13-0A0800940836}"/>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4089848896"/>
      </p:ext>
    </p:extLst>
  </p:cSld>
  <p:clrMap bg1="lt1" tx1="dk1" bg2="lt2" tx2="dk2" accent1="accent1" accent2="accent2" accent3="accent3" accent4="accent4" accent5="accent5" accent6="accent6" hlink="hlink" folHlink="folHlink"/>
  <p:sldLayoutIdLst>
    <p:sldLayoutId id="2147484411" r:id="rId1"/>
    <p:sldLayoutId id="2147484412" r:id="rId2"/>
    <p:sldLayoutId id="2147484413" r:id="rId3"/>
    <p:sldLayoutId id="2147484414" r:id="rId4"/>
    <p:sldLayoutId id="2147484415" r:id="rId5"/>
    <p:sldLayoutId id="2147484416" r:id="rId6"/>
    <p:sldLayoutId id="2147484417" r:id="rId7"/>
    <p:sldLayoutId id="2147484418" r:id="rId8"/>
    <p:sldLayoutId id="2147484419" r:id="rId9"/>
    <p:sldLayoutId id="2147484420" r:id="rId10"/>
    <p:sldLayoutId id="2147484421" r:id="rId11"/>
    <p:sldLayoutId id="2147484422" r:id="rId12"/>
    <p:sldLayoutId id="2147484423" r:id="rId13"/>
    <p:sldLayoutId id="2147484424" r:id="rId14"/>
    <p:sldLayoutId id="2147484425" r:id="rId15"/>
    <p:sldLayoutId id="2147484426"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16FC2686-3742-4CA7-96AE-CD7BBA1A90F3}"/>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2A7AAA3E-885B-47E9-ACBA-A0293FCE587E}"/>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523591297"/>
      </p:ext>
    </p:extLst>
  </p:cSld>
  <p:clrMap bg1="lt1" tx1="dk1" bg2="lt2" tx2="dk2" accent1="accent1" accent2="accent2" accent3="accent3" accent4="accent4" accent5="accent5" accent6="accent6" hlink="hlink" folHlink="folHlink"/>
  <p:sldLayoutIdLst>
    <p:sldLayoutId id="2147484428" r:id="rId1"/>
    <p:sldLayoutId id="2147484429" r:id="rId2"/>
    <p:sldLayoutId id="2147484430" r:id="rId3"/>
    <p:sldLayoutId id="2147484431" r:id="rId4"/>
    <p:sldLayoutId id="2147484432" r:id="rId5"/>
    <p:sldLayoutId id="2147484433" r:id="rId6"/>
    <p:sldLayoutId id="2147484434" r:id="rId7"/>
    <p:sldLayoutId id="2147484435" r:id="rId8"/>
    <p:sldLayoutId id="2147484436" r:id="rId9"/>
    <p:sldLayoutId id="2147484437" r:id="rId10"/>
    <p:sldLayoutId id="2147484438" r:id="rId11"/>
    <p:sldLayoutId id="2147484439" r:id="rId12"/>
    <p:sldLayoutId id="2147484440" r:id="rId13"/>
    <p:sldLayoutId id="2147484441" r:id="rId14"/>
    <p:sldLayoutId id="2147484442" r:id="rId15"/>
    <p:sldLayoutId id="2147484443"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7DFF76B2-A88A-470E-B646-73BDC425A6E8}"/>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4D8D5E03-09FD-47B8-83A3-7C8B23D877BF}"/>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096936714"/>
      </p:ext>
    </p:extLst>
  </p:cSld>
  <p:clrMap bg1="lt1" tx1="dk1" bg2="lt2" tx2="dk2" accent1="accent1" accent2="accent2" accent3="accent3" accent4="accent4" accent5="accent5" accent6="accent6" hlink="hlink" folHlink="folHlink"/>
  <p:sldLayoutIdLst>
    <p:sldLayoutId id="2147484445" r:id="rId1"/>
    <p:sldLayoutId id="2147484446" r:id="rId2"/>
    <p:sldLayoutId id="2147484447" r:id="rId3"/>
    <p:sldLayoutId id="2147484448" r:id="rId4"/>
    <p:sldLayoutId id="2147484449" r:id="rId5"/>
    <p:sldLayoutId id="2147484450" r:id="rId6"/>
    <p:sldLayoutId id="2147484451" r:id="rId7"/>
    <p:sldLayoutId id="2147484452" r:id="rId8"/>
    <p:sldLayoutId id="2147484453" r:id="rId9"/>
    <p:sldLayoutId id="2147484454" r:id="rId10"/>
    <p:sldLayoutId id="2147484455" r:id="rId11"/>
    <p:sldLayoutId id="2147484456" r:id="rId12"/>
    <p:sldLayoutId id="2147484457" r:id="rId13"/>
    <p:sldLayoutId id="2147484458" r:id="rId14"/>
    <p:sldLayoutId id="2147484459" r:id="rId15"/>
    <p:sldLayoutId id="2147484460"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F4542BD5-103E-4DB5-88FB-E05DB9624044}"/>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ACAA70FC-8994-456B-8FC6-D537F840626C}"/>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9459540"/>
      </p:ext>
    </p:extLst>
  </p:cSld>
  <p:clrMap bg1="lt1" tx1="dk1" bg2="lt2" tx2="dk2" accent1="accent1" accent2="accent2" accent3="accent3" accent4="accent4" accent5="accent5" accent6="accent6" hlink="hlink" folHlink="folHlink"/>
  <p:sldLayoutIdLst>
    <p:sldLayoutId id="2147484462" r:id="rId1"/>
    <p:sldLayoutId id="2147484463" r:id="rId2"/>
    <p:sldLayoutId id="2147484464" r:id="rId3"/>
    <p:sldLayoutId id="2147484465" r:id="rId4"/>
    <p:sldLayoutId id="2147484466" r:id="rId5"/>
    <p:sldLayoutId id="2147484467" r:id="rId6"/>
    <p:sldLayoutId id="2147484468" r:id="rId7"/>
    <p:sldLayoutId id="2147484469" r:id="rId8"/>
    <p:sldLayoutId id="2147484470" r:id="rId9"/>
    <p:sldLayoutId id="2147484471" r:id="rId10"/>
    <p:sldLayoutId id="2147484472" r:id="rId11"/>
    <p:sldLayoutId id="2147484473" r:id="rId12"/>
    <p:sldLayoutId id="2147484474" r:id="rId13"/>
    <p:sldLayoutId id="2147484475" r:id="rId14"/>
    <p:sldLayoutId id="2147484476" r:id="rId15"/>
    <p:sldLayoutId id="2147484477"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BA98ADB3-7E4F-4041-B143-C1933A3E0DE3}"/>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3F2844B7-CEF6-4069-B35D-9858A8789980}"/>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757771119"/>
      </p:ext>
    </p:extLst>
  </p:cSld>
  <p:clrMap bg1="lt1" tx1="dk1" bg2="lt2" tx2="dk2" accent1="accent1" accent2="accent2" accent3="accent3" accent4="accent4" accent5="accent5" accent6="accent6" hlink="hlink" folHlink="folHlink"/>
  <p:sldLayoutIdLst>
    <p:sldLayoutId id="2147484479" r:id="rId1"/>
    <p:sldLayoutId id="2147484480" r:id="rId2"/>
    <p:sldLayoutId id="2147484481" r:id="rId3"/>
    <p:sldLayoutId id="2147484482" r:id="rId4"/>
    <p:sldLayoutId id="2147484483" r:id="rId5"/>
    <p:sldLayoutId id="2147484484" r:id="rId6"/>
    <p:sldLayoutId id="2147484485" r:id="rId7"/>
    <p:sldLayoutId id="2147484486" r:id="rId8"/>
    <p:sldLayoutId id="2147484487" r:id="rId9"/>
    <p:sldLayoutId id="2147484488" r:id="rId10"/>
    <p:sldLayoutId id="2147484489" r:id="rId11"/>
    <p:sldLayoutId id="2147484490" r:id="rId12"/>
    <p:sldLayoutId id="2147484491" r:id="rId13"/>
    <p:sldLayoutId id="2147484492" r:id="rId14"/>
    <p:sldLayoutId id="2147484493" r:id="rId15"/>
    <p:sldLayoutId id="2147484494"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C30862AA-79CD-47D7-A508-195920CF797F}"/>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0B5FE696-6F97-4D3C-86EA-DA1B9AC17F4B}"/>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98833470"/>
      </p:ext>
    </p:extLst>
  </p:cSld>
  <p:clrMap bg1="lt1" tx1="dk1" bg2="lt2" tx2="dk2" accent1="accent1" accent2="accent2" accent3="accent3" accent4="accent4" accent5="accent5" accent6="accent6" hlink="hlink" folHlink="folHlink"/>
  <p:sldLayoutIdLst>
    <p:sldLayoutId id="2147484496" r:id="rId1"/>
    <p:sldLayoutId id="2147484497" r:id="rId2"/>
    <p:sldLayoutId id="2147484498" r:id="rId3"/>
    <p:sldLayoutId id="2147484499" r:id="rId4"/>
    <p:sldLayoutId id="2147484500" r:id="rId5"/>
    <p:sldLayoutId id="2147484501" r:id="rId6"/>
    <p:sldLayoutId id="2147484502" r:id="rId7"/>
    <p:sldLayoutId id="2147484503" r:id="rId8"/>
    <p:sldLayoutId id="2147484504" r:id="rId9"/>
    <p:sldLayoutId id="2147484505" r:id="rId10"/>
    <p:sldLayoutId id="2147484506" r:id="rId11"/>
    <p:sldLayoutId id="2147484507" r:id="rId12"/>
    <p:sldLayoutId id="2147484508" r:id="rId13"/>
    <p:sldLayoutId id="2147484509" r:id="rId14"/>
    <p:sldLayoutId id="2147484510" r:id="rId15"/>
    <p:sldLayoutId id="2147484511"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06A2100A-00F3-4208-962E-587779F2E0C0}"/>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F508861A-5DB9-448E-9A9B-FD5CEF06B171}"/>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082768213"/>
      </p:ext>
    </p:extLst>
  </p:cSld>
  <p:clrMap bg1="lt1" tx1="dk1" bg2="lt2" tx2="dk2" accent1="accent1" accent2="accent2" accent3="accent3" accent4="accent4" accent5="accent5" accent6="accent6" hlink="hlink" folHlink="folHlink"/>
  <p:sldLayoutIdLst>
    <p:sldLayoutId id="2147484513" r:id="rId1"/>
    <p:sldLayoutId id="2147484514" r:id="rId2"/>
    <p:sldLayoutId id="2147484515" r:id="rId3"/>
    <p:sldLayoutId id="2147484516" r:id="rId4"/>
    <p:sldLayoutId id="2147484517" r:id="rId5"/>
    <p:sldLayoutId id="2147484518" r:id="rId6"/>
    <p:sldLayoutId id="2147484519" r:id="rId7"/>
    <p:sldLayoutId id="2147484520" r:id="rId8"/>
    <p:sldLayoutId id="2147484521" r:id="rId9"/>
    <p:sldLayoutId id="2147484522" r:id="rId10"/>
    <p:sldLayoutId id="2147484523" r:id="rId11"/>
    <p:sldLayoutId id="2147484524" r:id="rId12"/>
    <p:sldLayoutId id="2147484525" r:id="rId13"/>
    <p:sldLayoutId id="2147484526" r:id="rId14"/>
    <p:sldLayoutId id="2147484527" r:id="rId15"/>
    <p:sldLayoutId id="2147484528"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microsoft.com/office/2018/10/relationships/comments" Target="../comments/modernComment_7F3E8A52_1452038A.xm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5920628-F32D-4B59-82A3-068B459839A7}"/>
              </a:ext>
            </a:extLst>
          </p:cNvPr>
          <p:cNvSpPr>
            <a:spLocks noGrp="1"/>
          </p:cNvSpPr>
          <p:nvPr>
            <p:ph type="ctrTitle"/>
          </p:nvPr>
        </p:nvSpPr>
        <p:spPr>
          <a:xfrm>
            <a:off x="1888176" y="2626153"/>
            <a:ext cx="8572127" cy="1349829"/>
          </a:xfrm>
        </p:spPr>
        <p:txBody>
          <a:bodyPr/>
          <a:lstStyle/>
          <a:p>
            <a:r>
              <a:rPr lang="sv-SE" dirty="0"/>
              <a:t>Göteborgs stads avfallsplan 2021-2030</a:t>
            </a:r>
            <a:br>
              <a:rPr lang="sv-SE" dirty="0"/>
            </a:br>
            <a:br>
              <a:rPr lang="sv-SE" dirty="0"/>
            </a:br>
            <a:endParaRPr lang="sv-SE" dirty="0"/>
          </a:p>
        </p:txBody>
      </p:sp>
      <p:sp>
        <p:nvSpPr>
          <p:cNvPr id="3" name="Platshållare för text 2">
            <a:extLst>
              <a:ext uri="{FF2B5EF4-FFF2-40B4-BE49-F238E27FC236}">
                <a16:creationId xmlns:a16="http://schemas.microsoft.com/office/drawing/2014/main" id="{27097D5D-E399-4255-9468-0116A1B0B0E1}"/>
              </a:ext>
            </a:extLst>
          </p:cNvPr>
          <p:cNvSpPr>
            <a:spLocks noGrp="1"/>
          </p:cNvSpPr>
          <p:nvPr>
            <p:ph type="body" sz="quarter" idx="10"/>
          </p:nvPr>
        </p:nvSpPr>
        <p:spPr>
          <a:xfrm>
            <a:off x="1888176" y="3429000"/>
            <a:ext cx="8572128" cy="272530"/>
          </a:xfrm>
        </p:spPr>
        <p:txBody>
          <a:bodyPr/>
          <a:lstStyle/>
          <a:p>
            <a:r>
              <a:rPr lang="sv-SE" sz="2400" b="1" dirty="0">
                <a:ea typeface="+mj-ea"/>
                <a:cs typeface="+mj-cs"/>
              </a:rPr>
              <a:t>Komplettering till planen enligt beslut i KF      2023-06-08 </a:t>
            </a:r>
          </a:p>
          <a:p>
            <a:endParaRPr lang="sv-SE" sz="2400" b="1" dirty="0">
              <a:ea typeface="+mj-ea"/>
              <a:cs typeface="+mj-cs"/>
            </a:endParaRPr>
          </a:p>
          <a:p>
            <a:r>
              <a:rPr lang="sv-SE" b="1" dirty="0">
                <a:ea typeface="+mj-ea"/>
                <a:cs typeface="+mj-cs"/>
              </a:rPr>
              <a:t>Claes Premmert, exploateringsförvaltningen, Göteborg, 24-10-03</a:t>
            </a:r>
          </a:p>
          <a:p>
            <a:endParaRPr lang="sv-SE" b="1" dirty="0">
              <a:ea typeface="+mj-ea"/>
              <a:cs typeface="+mj-cs"/>
            </a:endParaRPr>
          </a:p>
        </p:txBody>
      </p:sp>
    </p:spTree>
    <p:extLst>
      <p:ext uri="{BB962C8B-B14F-4D97-AF65-F5344CB8AC3E}">
        <p14:creationId xmlns:p14="http://schemas.microsoft.com/office/powerpoint/2010/main" val="3578789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7E7504-0377-3C5B-7D03-206D53D1EBF0}"/>
              </a:ext>
            </a:extLst>
          </p:cNvPr>
          <p:cNvSpPr>
            <a:spLocks noGrp="1"/>
          </p:cNvSpPr>
          <p:nvPr>
            <p:ph type="title"/>
          </p:nvPr>
        </p:nvSpPr>
        <p:spPr/>
        <p:txBody>
          <a:bodyPr/>
          <a:lstStyle/>
          <a:p>
            <a:r>
              <a:rPr lang="sv-SE" dirty="0"/>
              <a:t>Åtgärd 1</a:t>
            </a:r>
          </a:p>
        </p:txBody>
      </p:sp>
      <p:sp>
        <p:nvSpPr>
          <p:cNvPr id="3" name="Platshållare för innehåll 2">
            <a:extLst>
              <a:ext uri="{FF2B5EF4-FFF2-40B4-BE49-F238E27FC236}">
                <a16:creationId xmlns:a16="http://schemas.microsoft.com/office/drawing/2014/main" id="{CAFE3C91-5C8A-06D6-CBCC-DDEE0D223DBF}"/>
              </a:ext>
            </a:extLst>
          </p:cNvPr>
          <p:cNvSpPr>
            <a:spLocks noGrp="1"/>
          </p:cNvSpPr>
          <p:nvPr>
            <p:ph idx="1"/>
          </p:nvPr>
        </p:nvSpPr>
        <p:spPr/>
        <p:txBody>
          <a:bodyPr/>
          <a:lstStyle/>
          <a:p>
            <a:r>
              <a:rPr lang="sv-SE" dirty="0"/>
              <a:t>Göteborg behöver </a:t>
            </a:r>
            <a:r>
              <a:rPr lang="sv-SE" dirty="0">
                <a:highlight>
                  <a:srgbClr val="FFFF00"/>
                </a:highlight>
              </a:rPr>
              <a:t>etablera fler anläggningar (både tillfälliga och permanenta) </a:t>
            </a:r>
            <a:r>
              <a:rPr lang="sv-SE" dirty="0"/>
              <a:t>för bearbetning och mellanlagring på strategiska platser med syfte att minska transportavstånden och öka återvinningen. Göteborgs Stad ska kommunicera samhällsnyttan av samt möjliggöra fler anläggningar för masshantering. Åtgärden påbörjas 2023. Sammankallande part: Exploateringsnämnden</a:t>
            </a:r>
          </a:p>
        </p:txBody>
      </p:sp>
    </p:spTree>
    <p:extLst>
      <p:ext uri="{BB962C8B-B14F-4D97-AF65-F5344CB8AC3E}">
        <p14:creationId xmlns:p14="http://schemas.microsoft.com/office/powerpoint/2010/main" val="881659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F3BEF85-924F-F84C-88C3-C9D771F5BE28}"/>
              </a:ext>
            </a:extLst>
          </p:cNvPr>
          <p:cNvSpPr>
            <a:spLocks noGrp="1"/>
          </p:cNvSpPr>
          <p:nvPr>
            <p:ph type="title"/>
          </p:nvPr>
        </p:nvSpPr>
        <p:spPr/>
        <p:txBody>
          <a:bodyPr/>
          <a:lstStyle/>
          <a:p>
            <a:r>
              <a:rPr lang="sv-SE" dirty="0"/>
              <a:t>Åtgärd 2</a:t>
            </a:r>
          </a:p>
        </p:txBody>
      </p:sp>
      <p:sp>
        <p:nvSpPr>
          <p:cNvPr id="3" name="Platshållare för innehåll 2">
            <a:extLst>
              <a:ext uri="{FF2B5EF4-FFF2-40B4-BE49-F238E27FC236}">
                <a16:creationId xmlns:a16="http://schemas.microsoft.com/office/drawing/2014/main" id="{94567C94-F787-6847-757B-C81C99190090}"/>
              </a:ext>
            </a:extLst>
          </p:cNvPr>
          <p:cNvSpPr>
            <a:spLocks noGrp="1"/>
          </p:cNvSpPr>
          <p:nvPr>
            <p:ph idx="1"/>
          </p:nvPr>
        </p:nvSpPr>
        <p:spPr>
          <a:xfrm>
            <a:off x="1056000" y="1744652"/>
            <a:ext cx="6790142" cy="4168785"/>
          </a:xfrm>
        </p:spPr>
        <p:txBody>
          <a:bodyPr>
            <a:normAutofit fontScale="92500"/>
          </a:bodyPr>
          <a:lstStyle/>
          <a:p>
            <a:pPr marL="0" indent="0">
              <a:buNone/>
            </a:pPr>
            <a:r>
              <a:rPr lang="sv-SE" dirty="0"/>
              <a:t>Förbättrad vägledning genom samverkan: </a:t>
            </a:r>
          </a:p>
          <a:p>
            <a:r>
              <a:rPr lang="sv-SE" dirty="0"/>
              <a:t>Ge en samordningsgrupp inom den kommunala förvaltningen uppdraget att </a:t>
            </a:r>
            <a:r>
              <a:rPr lang="sv-SE" dirty="0">
                <a:highlight>
                  <a:srgbClr val="FFFF00"/>
                </a:highlight>
              </a:rPr>
              <a:t>skapa gemensamma vägledningar för masshantering inom Göteborg genom samverkan med kommunala, statliga och privata verksamhetsutövare, miljöförvaltningen samt länsstyrelsen. </a:t>
            </a:r>
          </a:p>
          <a:p>
            <a:r>
              <a:rPr lang="sv-SE" dirty="0"/>
              <a:t>Problemställningar som behöver hanteras är till exempel platsspecifika riktvärden för olika markanvändningsscenarier i Göteborg och materialspecifik vägledning för olika överskottsmaterial. </a:t>
            </a:r>
          </a:p>
          <a:p>
            <a:r>
              <a:rPr lang="sv-SE" sz="1900" dirty="0"/>
              <a:t>Åtgärden påbörjas 2023 och </a:t>
            </a:r>
            <a:r>
              <a:rPr lang="sv-SE" sz="1900" dirty="0" err="1"/>
              <a:t>delrapporteras</a:t>
            </a:r>
            <a:r>
              <a:rPr lang="sv-SE" sz="1900" dirty="0"/>
              <a:t> 2025. Sammankallande part: Exploateringsnämnden</a:t>
            </a:r>
          </a:p>
        </p:txBody>
      </p:sp>
      <p:pic>
        <p:nvPicPr>
          <p:cNvPr id="4" name="Bildobjekt 3">
            <a:extLst>
              <a:ext uri="{FF2B5EF4-FFF2-40B4-BE49-F238E27FC236}">
                <a16:creationId xmlns:a16="http://schemas.microsoft.com/office/drawing/2014/main" id="{DD2505D5-25C0-3287-9078-C89515724F85}"/>
              </a:ext>
            </a:extLst>
          </p:cNvPr>
          <p:cNvPicPr>
            <a:picLocks noChangeAspect="1"/>
          </p:cNvPicPr>
          <p:nvPr/>
        </p:nvPicPr>
        <p:blipFill>
          <a:blip r:embed="rId3"/>
          <a:stretch>
            <a:fillRect/>
          </a:stretch>
        </p:blipFill>
        <p:spPr>
          <a:xfrm>
            <a:off x="8404261" y="0"/>
            <a:ext cx="3787739" cy="6863383"/>
          </a:xfrm>
          <a:prstGeom prst="rect">
            <a:avLst/>
          </a:prstGeom>
        </p:spPr>
      </p:pic>
    </p:spTree>
    <p:extLst>
      <p:ext uri="{BB962C8B-B14F-4D97-AF65-F5344CB8AC3E}">
        <p14:creationId xmlns:p14="http://schemas.microsoft.com/office/powerpoint/2010/main" val="1680083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829102-D96A-A48A-BBDD-7A9A3AEDA33B}"/>
              </a:ext>
            </a:extLst>
          </p:cNvPr>
          <p:cNvSpPr>
            <a:spLocks noGrp="1"/>
          </p:cNvSpPr>
          <p:nvPr>
            <p:ph type="title"/>
          </p:nvPr>
        </p:nvSpPr>
        <p:spPr>
          <a:xfrm>
            <a:off x="407988" y="404813"/>
            <a:ext cx="9170279" cy="736959"/>
          </a:xfrm>
        </p:spPr>
        <p:txBody>
          <a:bodyPr anchor="ctr">
            <a:normAutofit/>
          </a:bodyPr>
          <a:lstStyle/>
          <a:p>
            <a:r>
              <a:rPr lang="sv-SE" dirty="0"/>
              <a:t>Åtgärd 3</a:t>
            </a:r>
          </a:p>
        </p:txBody>
      </p:sp>
      <p:pic>
        <p:nvPicPr>
          <p:cNvPr id="4" name="Platshållare för innehåll 5" descr="En bild som visar clipart, Grafik, grafisk design, illustration&#10;&#10;Automatiskt genererad beskrivning">
            <a:extLst>
              <a:ext uri="{FF2B5EF4-FFF2-40B4-BE49-F238E27FC236}">
                <a16:creationId xmlns:a16="http://schemas.microsoft.com/office/drawing/2014/main" id="{AA668B1D-08B7-5E31-ACD8-38A72FA52B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633" y="1736729"/>
            <a:ext cx="4176710" cy="4176710"/>
          </a:xfrm>
          <a:prstGeom prst="rect">
            <a:avLst/>
          </a:prstGeom>
          <a:noFill/>
        </p:spPr>
      </p:pic>
      <p:sp>
        <p:nvSpPr>
          <p:cNvPr id="3" name="Platshållare för innehåll 2">
            <a:extLst>
              <a:ext uri="{FF2B5EF4-FFF2-40B4-BE49-F238E27FC236}">
                <a16:creationId xmlns:a16="http://schemas.microsoft.com/office/drawing/2014/main" id="{C3E5C98A-8FF5-FCFA-3A44-9307CB2EF061}"/>
              </a:ext>
            </a:extLst>
          </p:cNvPr>
          <p:cNvSpPr>
            <a:spLocks noGrp="1"/>
          </p:cNvSpPr>
          <p:nvPr>
            <p:ph sz="half" idx="2"/>
          </p:nvPr>
        </p:nvSpPr>
        <p:spPr>
          <a:xfrm>
            <a:off x="6379250" y="1736729"/>
            <a:ext cx="5400000" cy="4176710"/>
          </a:xfrm>
        </p:spPr>
        <p:txBody>
          <a:bodyPr>
            <a:normAutofit/>
          </a:bodyPr>
          <a:lstStyle/>
          <a:p>
            <a:pPr marL="0" indent="0">
              <a:buNone/>
            </a:pPr>
            <a:r>
              <a:rPr lang="sv-SE" dirty="0"/>
              <a:t>Regional masshanterings- och materialförsörjningsplan: </a:t>
            </a:r>
          </a:p>
          <a:p>
            <a:r>
              <a:rPr lang="sv-SE" dirty="0"/>
              <a:t>Göteborgs Stad ska </a:t>
            </a:r>
            <a:r>
              <a:rPr lang="sv-SE" dirty="0">
                <a:highlight>
                  <a:srgbClr val="FFFF00"/>
                </a:highlight>
              </a:rPr>
              <a:t>medverka</a:t>
            </a:r>
            <a:r>
              <a:rPr lang="sv-SE" dirty="0"/>
              <a:t> </a:t>
            </a:r>
            <a:r>
              <a:rPr lang="sv-SE" dirty="0">
                <a:highlight>
                  <a:srgbClr val="FFFF00"/>
                </a:highlight>
              </a:rPr>
              <a:t>till skapandet av en materialförsörjnings- och masshanteringsplan för regionen </a:t>
            </a:r>
            <a:r>
              <a:rPr lang="sv-SE" dirty="0"/>
              <a:t>genom mellankommunalt samarbete. </a:t>
            </a:r>
          </a:p>
          <a:p>
            <a:r>
              <a:rPr lang="sv-SE" dirty="0"/>
              <a:t>Åtgärden påbörjas 2023. Sammankallande part: Exploateringsnämnden </a:t>
            </a:r>
          </a:p>
        </p:txBody>
      </p:sp>
    </p:spTree>
    <p:extLst>
      <p:ext uri="{BB962C8B-B14F-4D97-AF65-F5344CB8AC3E}">
        <p14:creationId xmlns:p14="http://schemas.microsoft.com/office/powerpoint/2010/main" val="1996079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0266CD4-70A8-A697-0113-3C03C85250CF}"/>
              </a:ext>
            </a:extLst>
          </p:cNvPr>
          <p:cNvSpPr>
            <a:spLocks noGrp="1"/>
          </p:cNvSpPr>
          <p:nvPr>
            <p:ph type="title"/>
          </p:nvPr>
        </p:nvSpPr>
        <p:spPr/>
        <p:txBody>
          <a:bodyPr/>
          <a:lstStyle/>
          <a:p>
            <a:r>
              <a:rPr lang="sv-SE" dirty="0"/>
              <a:t>Avgränsningar</a:t>
            </a:r>
          </a:p>
        </p:txBody>
      </p:sp>
      <p:sp>
        <p:nvSpPr>
          <p:cNvPr id="4" name="Platshållare för innehåll 3">
            <a:extLst>
              <a:ext uri="{FF2B5EF4-FFF2-40B4-BE49-F238E27FC236}">
                <a16:creationId xmlns:a16="http://schemas.microsoft.com/office/drawing/2014/main" id="{DEE6DEB1-A6E2-379A-739D-94F3EAA745DD}"/>
              </a:ext>
            </a:extLst>
          </p:cNvPr>
          <p:cNvSpPr>
            <a:spLocks noGrp="1"/>
          </p:cNvSpPr>
          <p:nvPr>
            <p:ph idx="1"/>
          </p:nvPr>
        </p:nvSpPr>
        <p:spPr/>
        <p:txBody>
          <a:bodyPr/>
          <a:lstStyle/>
          <a:p>
            <a:pPr marL="0" indent="0">
              <a:buNone/>
            </a:pPr>
            <a:r>
              <a:rPr lang="sv-SE" b="1" dirty="0"/>
              <a:t>Avgränsningar</a:t>
            </a:r>
          </a:p>
          <a:p>
            <a:pPr marL="0" indent="0">
              <a:buNone/>
            </a:pPr>
            <a:r>
              <a:rPr lang="sv-SE" dirty="0"/>
              <a:t>Fokus för utredningen är </a:t>
            </a:r>
            <a:r>
              <a:rPr lang="sv-SE" dirty="0">
                <a:highlight>
                  <a:srgbClr val="FFFF00"/>
                </a:highlight>
              </a:rPr>
              <a:t>material med låg föroreningsrisk och teknisk lämplighet</a:t>
            </a:r>
            <a:r>
              <a:rPr lang="sv-SE" dirty="0"/>
              <a:t>; jord, lera, blöta material, </a:t>
            </a:r>
            <a:r>
              <a:rPr lang="sv-SE" dirty="0" err="1"/>
              <a:t>silt</a:t>
            </a:r>
            <a:r>
              <a:rPr lang="sv-SE" dirty="0"/>
              <a:t>, grus, sand, torv, morän, sprängsten, skut, bergkross, betong, tegel, dikesmassor, sandningssand, etc.</a:t>
            </a:r>
          </a:p>
          <a:p>
            <a:pPr marL="0" indent="0">
              <a:buNone/>
            </a:pPr>
            <a:endParaRPr lang="sv-SE" dirty="0"/>
          </a:p>
          <a:p>
            <a:pPr marL="0" indent="0">
              <a:buNone/>
            </a:pPr>
            <a:r>
              <a:rPr lang="sv-SE" dirty="0">
                <a:highlight>
                  <a:srgbClr val="FFFF00"/>
                </a:highlight>
              </a:rPr>
              <a:t>Material som utesluts från denna utredning är mer komplicerade materialslag </a:t>
            </a:r>
            <a:r>
              <a:rPr lang="sv-SE" dirty="0"/>
              <a:t>som har högre föroreningsrisk eller sämre teknisk prestanda inom anläggningsändamål, exempelvis slam, snö, processavfall, slaggrus, </a:t>
            </a:r>
            <a:r>
              <a:rPr lang="sv-SE" dirty="0" err="1"/>
              <a:t>flygaska</a:t>
            </a:r>
            <a:r>
              <a:rPr lang="sv-SE" dirty="0"/>
              <a:t> och jord som är starkt </a:t>
            </a:r>
            <a:r>
              <a:rPr lang="sv-SE" dirty="0" err="1"/>
              <a:t>förerenad</a:t>
            </a:r>
            <a:r>
              <a:rPr lang="sv-SE" dirty="0"/>
              <a:t>. Det kan finnas material som utan några förändringar kan inkluderas under arbetsprocessens gång såsom snö och slaggrus.</a:t>
            </a:r>
          </a:p>
        </p:txBody>
      </p:sp>
    </p:spTree>
    <p:extLst>
      <p:ext uri="{BB962C8B-B14F-4D97-AF65-F5344CB8AC3E}">
        <p14:creationId xmlns:p14="http://schemas.microsoft.com/office/powerpoint/2010/main" val="1289700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EC8E049-2F93-092E-ED72-504AC1E91ADA}"/>
              </a:ext>
            </a:extLst>
          </p:cNvPr>
          <p:cNvSpPr>
            <a:spLocks noGrp="1"/>
          </p:cNvSpPr>
          <p:nvPr>
            <p:ph type="title"/>
          </p:nvPr>
        </p:nvSpPr>
        <p:spPr/>
        <p:txBody>
          <a:bodyPr/>
          <a:lstStyle/>
          <a:p>
            <a:r>
              <a:rPr lang="sv-SE" dirty="0"/>
              <a:t>Frågeställningar som vi stött på</a:t>
            </a:r>
          </a:p>
        </p:txBody>
      </p:sp>
      <p:sp>
        <p:nvSpPr>
          <p:cNvPr id="3" name="Platshållare för innehåll 2">
            <a:extLst>
              <a:ext uri="{FF2B5EF4-FFF2-40B4-BE49-F238E27FC236}">
                <a16:creationId xmlns:a16="http://schemas.microsoft.com/office/drawing/2014/main" id="{358EA699-60E1-6CFB-6D19-E5125219E1FC}"/>
              </a:ext>
            </a:extLst>
          </p:cNvPr>
          <p:cNvSpPr>
            <a:spLocks noGrp="1"/>
          </p:cNvSpPr>
          <p:nvPr>
            <p:ph idx="11"/>
          </p:nvPr>
        </p:nvSpPr>
        <p:spPr>
          <a:xfrm>
            <a:off x="727588" y="1738313"/>
            <a:ext cx="6184490" cy="4175124"/>
          </a:xfrm>
        </p:spPr>
        <p:txBody>
          <a:bodyPr>
            <a:normAutofit/>
          </a:bodyPr>
          <a:lstStyle/>
          <a:p>
            <a:r>
              <a:rPr lang="sv-SE" dirty="0"/>
              <a:t>Vad kan vi påverka beroende på vilket skede vi är i? </a:t>
            </a:r>
          </a:p>
          <a:p>
            <a:r>
              <a:rPr lang="sv-SE" dirty="0"/>
              <a:t>Vilka verktyg behöver vi?  </a:t>
            </a:r>
          </a:p>
          <a:p>
            <a:pPr marL="0" indent="0">
              <a:buNone/>
            </a:pPr>
            <a:endParaRPr lang="sv-SE" dirty="0">
              <a:sym typeface="Wingdings" panose="05000000000000000000" pitchFamily="2" charset="2"/>
            </a:endParaRPr>
          </a:p>
          <a:p>
            <a:pPr marL="0" indent="0">
              <a:buNone/>
            </a:pPr>
            <a:r>
              <a:rPr lang="sv-SE" dirty="0">
                <a:sym typeface="Wingdings" panose="05000000000000000000" pitchFamily="2" charset="2"/>
              </a:rPr>
              <a:t>Bland annat: </a:t>
            </a:r>
          </a:p>
          <a:p>
            <a:pPr lvl="1"/>
            <a:r>
              <a:rPr lang="sv-SE" dirty="0"/>
              <a:t>Massbalanser i våra projekt. </a:t>
            </a:r>
          </a:p>
          <a:p>
            <a:pPr lvl="1"/>
            <a:r>
              <a:rPr lang="sv-SE" dirty="0"/>
              <a:t>Kravformuleringar i våra upphandlingar. </a:t>
            </a:r>
          </a:p>
          <a:p>
            <a:pPr lvl="1"/>
            <a:r>
              <a:rPr lang="sv-SE" dirty="0"/>
              <a:t>Möjlighet till uppföljning, krav på dokumentation.</a:t>
            </a:r>
          </a:p>
          <a:p>
            <a:pPr lvl="1"/>
            <a:r>
              <a:rPr lang="sv-SE" dirty="0"/>
              <a:t>Tillgång till återbrukat material av rätt kvalité. </a:t>
            </a:r>
          </a:p>
          <a:p>
            <a:pPr lvl="1"/>
            <a:r>
              <a:rPr lang="sv-SE" dirty="0"/>
              <a:t>Logistik för hantering av material. </a:t>
            </a:r>
          </a:p>
          <a:p>
            <a:pPr lvl="1"/>
            <a:endParaRPr lang="sv-SE" dirty="0">
              <a:solidFill>
                <a:srgbClr val="FF0000"/>
              </a:solidFill>
            </a:endParaRPr>
          </a:p>
          <a:p>
            <a:pPr lvl="1"/>
            <a:r>
              <a:rPr lang="sv-SE" dirty="0">
                <a:solidFill>
                  <a:srgbClr val="FF0000"/>
                </a:solidFill>
              </a:rPr>
              <a:t>Fyll gärna på eller justera!</a:t>
            </a:r>
          </a:p>
        </p:txBody>
      </p:sp>
      <p:pic>
        <p:nvPicPr>
          <p:cNvPr id="4" name="Bildobjekt 3">
            <a:extLst>
              <a:ext uri="{FF2B5EF4-FFF2-40B4-BE49-F238E27FC236}">
                <a16:creationId xmlns:a16="http://schemas.microsoft.com/office/drawing/2014/main" id="{C1FAD426-330B-0302-6FE5-80AEA40471C1}"/>
              </a:ext>
            </a:extLst>
          </p:cNvPr>
          <p:cNvPicPr>
            <a:picLocks noChangeAspect="1"/>
          </p:cNvPicPr>
          <p:nvPr/>
        </p:nvPicPr>
        <p:blipFill>
          <a:blip r:embed="rId2"/>
          <a:stretch>
            <a:fillRect/>
          </a:stretch>
        </p:blipFill>
        <p:spPr>
          <a:xfrm>
            <a:off x="7355305" y="0"/>
            <a:ext cx="4836695" cy="7118567"/>
          </a:xfrm>
          <a:prstGeom prst="rect">
            <a:avLst/>
          </a:prstGeom>
        </p:spPr>
      </p:pic>
    </p:spTree>
    <p:extLst>
      <p:ext uri="{BB962C8B-B14F-4D97-AF65-F5344CB8AC3E}">
        <p14:creationId xmlns:p14="http://schemas.microsoft.com/office/powerpoint/2010/main" val="229998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5DD6F13-6B01-20DB-4861-A19F6FA1AE7C}"/>
              </a:ext>
            </a:extLst>
          </p:cNvPr>
          <p:cNvSpPr>
            <a:spLocks noGrp="1"/>
          </p:cNvSpPr>
          <p:nvPr>
            <p:ph type="title"/>
          </p:nvPr>
        </p:nvSpPr>
        <p:spPr/>
        <p:txBody>
          <a:bodyPr/>
          <a:lstStyle/>
          <a:p>
            <a:r>
              <a:rPr lang="sv-SE" dirty="0"/>
              <a:t>Några utdrag från rapporten:</a:t>
            </a:r>
          </a:p>
        </p:txBody>
      </p:sp>
      <p:pic>
        <p:nvPicPr>
          <p:cNvPr id="9" name="Platshållare för innehåll 8">
            <a:extLst>
              <a:ext uri="{FF2B5EF4-FFF2-40B4-BE49-F238E27FC236}">
                <a16:creationId xmlns:a16="http://schemas.microsoft.com/office/drawing/2014/main" id="{E549D6FD-316C-6702-CE85-D04D2F9B26BD}"/>
              </a:ext>
            </a:extLst>
          </p:cNvPr>
          <p:cNvPicPr>
            <a:picLocks noGrp="1" noChangeAspect="1"/>
          </p:cNvPicPr>
          <p:nvPr>
            <p:ph idx="1"/>
          </p:nvPr>
        </p:nvPicPr>
        <p:blipFill>
          <a:blip r:embed="rId2"/>
          <a:stretch>
            <a:fillRect/>
          </a:stretch>
        </p:blipFill>
        <p:spPr>
          <a:xfrm>
            <a:off x="2291255" y="994265"/>
            <a:ext cx="6653047" cy="4956958"/>
          </a:xfrm>
        </p:spPr>
      </p:pic>
      <p:sp>
        <p:nvSpPr>
          <p:cNvPr id="10" name="textruta 9">
            <a:extLst>
              <a:ext uri="{FF2B5EF4-FFF2-40B4-BE49-F238E27FC236}">
                <a16:creationId xmlns:a16="http://schemas.microsoft.com/office/drawing/2014/main" id="{936741EC-383A-AF85-5ABD-3627419AD145}"/>
              </a:ext>
            </a:extLst>
          </p:cNvPr>
          <p:cNvSpPr txBox="1"/>
          <p:nvPr/>
        </p:nvSpPr>
        <p:spPr>
          <a:xfrm>
            <a:off x="9578267" y="2806262"/>
            <a:ext cx="1899030" cy="646331"/>
          </a:xfrm>
          <a:prstGeom prst="rect">
            <a:avLst/>
          </a:prstGeom>
          <a:noFill/>
        </p:spPr>
        <p:txBody>
          <a:bodyPr wrap="square" rtlCol="0">
            <a:spAutoFit/>
          </a:bodyPr>
          <a:lstStyle/>
          <a:p>
            <a:r>
              <a:rPr lang="sv-SE" sz="1200" b="1" dirty="0"/>
              <a:t>Inventering av befintliga anläggningar i närområdet</a:t>
            </a:r>
          </a:p>
        </p:txBody>
      </p:sp>
    </p:spTree>
    <p:extLst>
      <p:ext uri="{BB962C8B-B14F-4D97-AF65-F5344CB8AC3E}">
        <p14:creationId xmlns:p14="http://schemas.microsoft.com/office/powerpoint/2010/main" val="97508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191327C-C57D-E999-6C39-2C432EAE3333}"/>
              </a:ext>
            </a:extLst>
          </p:cNvPr>
          <p:cNvSpPr>
            <a:spLocks noGrp="1"/>
          </p:cNvSpPr>
          <p:nvPr>
            <p:ph type="title"/>
          </p:nvPr>
        </p:nvSpPr>
        <p:spPr/>
        <p:txBody>
          <a:bodyPr/>
          <a:lstStyle/>
          <a:p>
            <a:r>
              <a:rPr lang="sv-SE" dirty="0"/>
              <a:t>Befintliga anläggningar i regionen</a:t>
            </a:r>
          </a:p>
        </p:txBody>
      </p:sp>
      <p:pic>
        <p:nvPicPr>
          <p:cNvPr id="5" name="Platshållare för innehåll 4">
            <a:extLst>
              <a:ext uri="{FF2B5EF4-FFF2-40B4-BE49-F238E27FC236}">
                <a16:creationId xmlns:a16="http://schemas.microsoft.com/office/drawing/2014/main" id="{828C4251-90BD-A9CC-A25A-DCC91FACCE0C}"/>
              </a:ext>
            </a:extLst>
          </p:cNvPr>
          <p:cNvPicPr>
            <a:picLocks noGrp="1" noChangeAspect="1"/>
          </p:cNvPicPr>
          <p:nvPr>
            <p:ph idx="1"/>
          </p:nvPr>
        </p:nvPicPr>
        <p:blipFill>
          <a:blip r:embed="rId3"/>
          <a:stretch>
            <a:fillRect/>
          </a:stretch>
        </p:blipFill>
        <p:spPr>
          <a:xfrm>
            <a:off x="3142593" y="1142371"/>
            <a:ext cx="6022428" cy="5478531"/>
          </a:xfrm>
        </p:spPr>
      </p:pic>
    </p:spTree>
    <p:extLst>
      <p:ext uri="{BB962C8B-B14F-4D97-AF65-F5344CB8AC3E}">
        <p14:creationId xmlns:p14="http://schemas.microsoft.com/office/powerpoint/2010/main" val="1353224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ED54BDB-8C51-AED4-DF2D-002163EFCBF1}"/>
              </a:ext>
            </a:extLst>
          </p:cNvPr>
          <p:cNvSpPr>
            <a:spLocks noGrp="1"/>
          </p:cNvSpPr>
          <p:nvPr>
            <p:ph type="title"/>
          </p:nvPr>
        </p:nvSpPr>
        <p:spPr>
          <a:xfrm>
            <a:off x="407988" y="404813"/>
            <a:ext cx="9608371" cy="736959"/>
          </a:xfrm>
        </p:spPr>
        <p:txBody>
          <a:bodyPr>
            <a:normAutofit fontScale="90000"/>
          </a:bodyPr>
          <a:lstStyle/>
          <a:p>
            <a:r>
              <a:rPr lang="sv-SE" dirty="0"/>
              <a:t>En uppskattning av framtidens materialförsörjning</a:t>
            </a:r>
          </a:p>
        </p:txBody>
      </p:sp>
      <p:pic>
        <p:nvPicPr>
          <p:cNvPr id="5" name="Platshållare för innehåll 4">
            <a:extLst>
              <a:ext uri="{FF2B5EF4-FFF2-40B4-BE49-F238E27FC236}">
                <a16:creationId xmlns:a16="http://schemas.microsoft.com/office/drawing/2014/main" id="{43E7C347-DB94-5E34-D5CB-9A22EDABE401}"/>
              </a:ext>
            </a:extLst>
          </p:cNvPr>
          <p:cNvPicPr>
            <a:picLocks noGrp="1" noChangeAspect="1"/>
          </p:cNvPicPr>
          <p:nvPr>
            <p:ph idx="1"/>
          </p:nvPr>
        </p:nvPicPr>
        <p:blipFill>
          <a:blip r:embed="rId2"/>
          <a:stretch>
            <a:fillRect/>
          </a:stretch>
        </p:blipFill>
        <p:spPr>
          <a:xfrm>
            <a:off x="2385848" y="1409737"/>
            <a:ext cx="7472855" cy="4804840"/>
          </a:xfrm>
        </p:spPr>
      </p:pic>
    </p:spTree>
    <p:extLst>
      <p:ext uri="{BB962C8B-B14F-4D97-AF65-F5344CB8AC3E}">
        <p14:creationId xmlns:p14="http://schemas.microsoft.com/office/powerpoint/2010/main" val="1900413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A993F7C-D88E-236A-BB00-534BE9EC46C8}"/>
              </a:ext>
            </a:extLst>
          </p:cNvPr>
          <p:cNvSpPr>
            <a:spLocks noGrp="1"/>
          </p:cNvSpPr>
          <p:nvPr>
            <p:ph type="title"/>
          </p:nvPr>
        </p:nvSpPr>
        <p:spPr/>
        <p:txBody>
          <a:bodyPr/>
          <a:lstStyle/>
          <a:p>
            <a:r>
              <a:rPr lang="sv-SE" dirty="0"/>
              <a:t>Exemplet naturgrus</a:t>
            </a:r>
          </a:p>
        </p:txBody>
      </p:sp>
      <p:pic>
        <p:nvPicPr>
          <p:cNvPr id="5" name="Platshållare för innehåll 4">
            <a:extLst>
              <a:ext uri="{FF2B5EF4-FFF2-40B4-BE49-F238E27FC236}">
                <a16:creationId xmlns:a16="http://schemas.microsoft.com/office/drawing/2014/main" id="{0CAD71F0-428E-11CD-F909-0CDA6EBD4212}"/>
              </a:ext>
            </a:extLst>
          </p:cNvPr>
          <p:cNvPicPr>
            <a:picLocks noGrp="1" noChangeAspect="1"/>
          </p:cNvPicPr>
          <p:nvPr>
            <p:ph idx="1"/>
          </p:nvPr>
        </p:nvPicPr>
        <p:blipFill>
          <a:blip r:embed="rId2"/>
          <a:stretch>
            <a:fillRect/>
          </a:stretch>
        </p:blipFill>
        <p:spPr>
          <a:xfrm>
            <a:off x="1360615" y="2017459"/>
            <a:ext cx="10591105" cy="3626596"/>
          </a:xfrm>
        </p:spPr>
      </p:pic>
    </p:spTree>
    <p:extLst>
      <p:ext uri="{BB962C8B-B14F-4D97-AF65-F5344CB8AC3E}">
        <p14:creationId xmlns:p14="http://schemas.microsoft.com/office/powerpoint/2010/main" val="7489157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1EED3E-0989-5924-12DB-BD3E89B97736}"/>
              </a:ext>
            </a:extLst>
          </p:cNvPr>
          <p:cNvSpPr>
            <a:spLocks noGrp="1"/>
          </p:cNvSpPr>
          <p:nvPr>
            <p:ph type="title"/>
          </p:nvPr>
        </p:nvSpPr>
        <p:spPr/>
        <p:txBody>
          <a:bodyPr/>
          <a:lstStyle/>
          <a:p>
            <a:r>
              <a:rPr lang="sv-SE" dirty="0"/>
              <a:t>Slutsatser</a:t>
            </a:r>
          </a:p>
        </p:txBody>
      </p:sp>
      <p:pic>
        <p:nvPicPr>
          <p:cNvPr id="5" name="Platshållare för innehåll 4">
            <a:extLst>
              <a:ext uri="{FF2B5EF4-FFF2-40B4-BE49-F238E27FC236}">
                <a16:creationId xmlns:a16="http://schemas.microsoft.com/office/drawing/2014/main" id="{2AE1267E-4CF1-A229-956E-E503A0A91B9C}"/>
              </a:ext>
            </a:extLst>
          </p:cNvPr>
          <p:cNvPicPr>
            <a:picLocks noGrp="1" noChangeAspect="1"/>
          </p:cNvPicPr>
          <p:nvPr>
            <p:ph idx="1"/>
          </p:nvPr>
        </p:nvPicPr>
        <p:blipFill>
          <a:blip r:embed="rId2"/>
          <a:stretch>
            <a:fillRect/>
          </a:stretch>
        </p:blipFill>
        <p:spPr>
          <a:xfrm>
            <a:off x="2149742" y="1026395"/>
            <a:ext cx="7740491" cy="5007008"/>
          </a:xfrm>
        </p:spPr>
      </p:pic>
      <p:cxnSp>
        <p:nvCxnSpPr>
          <p:cNvPr id="8" name="Rak koppling 7">
            <a:extLst>
              <a:ext uri="{FF2B5EF4-FFF2-40B4-BE49-F238E27FC236}">
                <a16:creationId xmlns:a16="http://schemas.microsoft.com/office/drawing/2014/main" id="{024AE62A-33AA-0706-CFD7-DC52F864BB3D}"/>
              </a:ext>
            </a:extLst>
          </p:cNvPr>
          <p:cNvCxnSpPr/>
          <p:nvPr/>
        </p:nvCxnSpPr>
        <p:spPr>
          <a:xfrm>
            <a:off x="2228193" y="1303283"/>
            <a:ext cx="754642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Rak koppling 9">
            <a:extLst>
              <a:ext uri="{FF2B5EF4-FFF2-40B4-BE49-F238E27FC236}">
                <a16:creationId xmlns:a16="http://schemas.microsoft.com/office/drawing/2014/main" id="{25F4297A-2561-6EEC-DC90-3A415CEB64ED}"/>
              </a:ext>
            </a:extLst>
          </p:cNvPr>
          <p:cNvCxnSpPr/>
          <p:nvPr/>
        </p:nvCxnSpPr>
        <p:spPr>
          <a:xfrm>
            <a:off x="9774621" y="1303283"/>
            <a:ext cx="0" cy="66215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Rak koppling 11">
            <a:extLst>
              <a:ext uri="{FF2B5EF4-FFF2-40B4-BE49-F238E27FC236}">
                <a16:creationId xmlns:a16="http://schemas.microsoft.com/office/drawing/2014/main" id="{D235FD6A-4655-7D7B-6C2D-229CF97CD105}"/>
              </a:ext>
            </a:extLst>
          </p:cNvPr>
          <p:cNvCxnSpPr/>
          <p:nvPr/>
        </p:nvCxnSpPr>
        <p:spPr>
          <a:xfrm flipH="1">
            <a:off x="6684579" y="1965434"/>
            <a:ext cx="309004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Rak koppling 13">
            <a:extLst>
              <a:ext uri="{FF2B5EF4-FFF2-40B4-BE49-F238E27FC236}">
                <a16:creationId xmlns:a16="http://schemas.microsoft.com/office/drawing/2014/main" id="{98AA8157-4F96-1C03-C662-B9B390FD862D}"/>
              </a:ext>
            </a:extLst>
          </p:cNvPr>
          <p:cNvCxnSpPr/>
          <p:nvPr/>
        </p:nvCxnSpPr>
        <p:spPr>
          <a:xfrm>
            <a:off x="6684579" y="1965434"/>
            <a:ext cx="0" cy="22071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Rak koppling 15">
            <a:extLst>
              <a:ext uri="{FF2B5EF4-FFF2-40B4-BE49-F238E27FC236}">
                <a16:creationId xmlns:a16="http://schemas.microsoft.com/office/drawing/2014/main" id="{A1424696-487F-D40E-BF39-A89535DE94C5}"/>
              </a:ext>
            </a:extLst>
          </p:cNvPr>
          <p:cNvCxnSpPr/>
          <p:nvPr/>
        </p:nvCxnSpPr>
        <p:spPr>
          <a:xfrm flipH="1">
            <a:off x="2228193" y="2186152"/>
            <a:ext cx="445638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Rak koppling 17">
            <a:extLst>
              <a:ext uri="{FF2B5EF4-FFF2-40B4-BE49-F238E27FC236}">
                <a16:creationId xmlns:a16="http://schemas.microsoft.com/office/drawing/2014/main" id="{11A4C16D-9485-DDA6-D422-068BD15E2DD3}"/>
              </a:ext>
            </a:extLst>
          </p:cNvPr>
          <p:cNvCxnSpPr/>
          <p:nvPr/>
        </p:nvCxnSpPr>
        <p:spPr>
          <a:xfrm flipV="1">
            <a:off x="2228193" y="1303283"/>
            <a:ext cx="0" cy="88286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Rak koppling 19">
            <a:extLst>
              <a:ext uri="{FF2B5EF4-FFF2-40B4-BE49-F238E27FC236}">
                <a16:creationId xmlns:a16="http://schemas.microsoft.com/office/drawing/2014/main" id="{26E9343D-43C8-973F-E561-57706635A64E}"/>
              </a:ext>
            </a:extLst>
          </p:cNvPr>
          <p:cNvCxnSpPr>
            <a:cxnSpLocks/>
          </p:cNvCxnSpPr>
          <p:nvPr/>
        </p:nvCxnSpPr>
        <p:spPr>
          <a:xfrm>
            <a:off x="2149742" y="3069021"/>
            <a:ext cx="692068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Rak koppling 21">
            <a:extLst>
              <a:ext uri="{FF2B5EF4-FFF2-40B4-BE49-F238E27FC236}">
                <a16:creationId xmlns:a16="http://schemas.microsoft.com/office/drawing/2014/main" id="{3610C20B-893D-37D9-5105-549EEE07A444}"/>
              </a:ext>
            </a:extLst>
          </p:cNvPr>
          <p:cNvCxnSpPr/>
          <p:nvPr/>
        </p:nvCxnSpPr>
        <p:spPr>
          <a:xfrm>
            <a:off x="9070428" y="3069021"/>
            <a:ext cx="0" cy="21020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Rak koppling 23">
            <a:extLst>
              <a:ext uri="{FF2B5EF4-FFF2-40B4-BE49-F238E27FC236}">
                <a16:creationId xmlns:a16="http://schemas.microsoft.com/office/drawing/2014/main" id="{4B741214-F9BE-68FB-9557-AE33EE4D2483}"/>
              </a:ext>
            </a:extLst>
          </p:cNvPr>
          <p:cNvCxnSpPr>
            <a:cxnSpLocks/>
          </p:cNvCxnSpPr>
          <p:nvPr/>
        </p:nvCxnSpPr>
        <p:spPr>
          <a:xfrm flipH="1">
            <a:off x="5654566" y="3279228"/>
            <a:ext cx="341586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Rak koppling 26">
            <a:extLst>
              <a:ext uri="{FF2B5EF4-FFF2-40B4-BE49-F238E27FC236}">
                <a16:creationId xmlns:a16="http://schemas.microsoft.com/office/drawing/2014/main" id="{E9051B8D-B695-336B-93DC-F759F3537A85}"/>
              </a:ext>
            </a:extLst>
          </p:cNvPr>
          <p:cNvCxnSpPr/>
          <p:nvPr/>
        </p:nvCxnSpPr>
        <p:spPr>
          <a:xfrm flipV="1">
            <a:off x="2228193" y="3058510"/>
            <a:ext cx="0" cy="10511"/>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Rak koppling 28">
            <a:extLst>
              <a:ext uri="{FF2B5EF4-FFF2-40B4-BE49-F238E27FC236}">
                <a16:creationId xmlns:a16="http://schemas.microsoft.com/office/drawing/2014/main" id="{A5267C0C-A3A5-2738-B7C1-A6EAF621161C}"/>
              </a:ext>
            </a:extLst>
          </p:cNvPr>
          <p:cNvCxnSpPr/>
          <p:nvPr/>
        </p:nvCxnSpPr>
        <p:spPr>
          <a:xfrm>
            <a:off x="5654566" y="3279228"/>
            <a:ext cx="0" cy="23122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Rak koppling 30">
            <a:extLst>
              <a:ext uri="{FF2B5EF4-FFF2-40B4-BE49-F238E27FC236}">
                <a16:creationId xmlns:a16="http://schemas.microsoft.com/office/drawing/2014/main" id="{9827D195-BB1A-9060-4B77-5C2D02A66460}"/>
              </a:ext>
            </a:extLst>
          </p:cNvPr>
          <p:cNvCxnSpPr>
            <a:cxnSpLocks/>
            <a:endCxn id="5" idx="1"/>
          </p:cNvCxnSpPr>
          <p:nvPr/>
        </p:nvCxnSpPr>
        <p:spPr>
          <a:xfrm flipH="1">
            <a:off x="2149742" y="3510455"/>
            <a:ext cx="3504824" cy="1944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Rak koppling 40">
            <a:extLst>
              <a:ext uri="{FF2B5EF4-FFF2-40B4-BE49-F238E27FC236}">
                <a16:creationId xmlns:a16="http://schemas.microsoft.com/office/drawing/2014/main" id="{4E54FD56-B017-1226-9FCE-5E7E02FE04CD}"/>
              </a:ext>
            </a:extLst>
          </p:cNvPr>
          <p:cNvCxnSpPr/>
          <p:nvPr/>
        </p:nvCxnSpPr>
        <p:spPr>
          <a:xfrm flipH="1">
            <a:off x="2228193" y="3058510"/>
            <a:ext cx="52552" cy="10511"/>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Rak koppling 63">
            <a:extLst>
              <a:ext uri="{FF2B5EF4-FFF2-40B4-BE49-F238E27FC236}">
                <a16:creationId xmlns:a16="http://schemas.microsoft.com/office/drawing/2014/main" id="{47A8BB02-D5C7-4EA5-FDE0-5FC293287CA5}"/>
              </a:ext>
            </a:extLst>
          </p:cNvPr>
          <p:cNvCxnSpPr>
            <a:endCxn id="5" idx="1"/>
          </p:cNvCxnSpPr>
          <p:nvPr/>
        </p:nvCxnSpPr>
        <p:spPr>
          <a:xfrm>
            <a:off x="2149742" y="3069021"/>
            <a:ext cx="0" cy="46087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Rak koppling 65">
            <a:extLst>
              <a:ext uri="{FF2B5EF4-FFF2-40B4-BE49-F238E27FC236}">
                <a16:creationId xmlns:a16="http://schemas.microsoft.com/office/drawing/2014/main" id="{D9A7794F-671E-9F8A-7588-D0DF32D99DAE}"/>
              </a:ext>
            </a:extLst>
          </p:cNvPr>
          <p:cNvCxnSpPr/>
          <p:nvPr/>
        </p:nvCxnSpPr>
        <p:spPr>
          <a:xfrm>
            <a:off x="2228193" y="4603531"/>
            <a:ext cx="698937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Rak koppling 67">
            <a:extLst>
              <a:ext uri="{FF2B5EF4-FFF2-40B4-BE49-F238E27FC236}">
                <a16:creationId xmlns:a16="http://schemas.microsoft.com/office/drawing/2014/main" id="{3EE458B7-6356-963E-1046-F6A242591B6A}"/>
              </a:ext>
            </a:extLst>
          </p:cNvPr>
          <p:cNvCxnSpPr/>
          <p:nvPr/>
        </p:nvCxnSpPr>
        <p:spPr>
          <a:xfrm>
            <a:off x="9217572" y="4603531"/>
            <a:ext cx="0" cy="22071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Rak koppling 71">
            <a:extLst>
              <a:ext uri="{FF2B5EF4-FFF2-40B4-BE49-F238E27FC236}">
                <a16:creationId xmlns:a16="http://schemas.microsoft.com/office/drawing/2014/main" id="{7A5CF5EC-2DA1-9DF2-E532-3FED52E26D7B}"/>
              </a:ext>
            </a:extLst>
          </p:cNvPr>
          <p:cNvCxnSpPr/>
          <p:nvPr/>
        </p:nvCxnSpPr>
        <p:spPr>
          <a:xfrm flipH="1">
            <a:off x="6295697" y="4824248"/>
            <a:ext cx="292187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Rak koppling 73">
            <a:extLst>
              <a:ext uri="{FF2B5EF4-FFF2-40B4-BE49-F238E27FC236}">
                <a16:creationId xmlns:a16="http://schemas.microsoft.com/office/drawing/2014/main" id="{16D63E94-8931-FC87-D252-6907BEE15EDF}"/>
              </a:ext>
            </a:extLst>
          </p:cNvPr>
          <p:cNvCxnSpPr/>
          <p:nvPr/>
        </p:nvCxnSpPr>
        <p:spPr>
          <a:xfrm>
            <a:off x="6295697" y="4824248"/>
            <a:ext cx="0" cy="22071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Rak koppling 75">
            <a:extLst>
              <a:ext uri="{FF2B5EF4-FFF2-40B4-BE49-F238E27FC236}">
                <a16:creationId xmlns:a16="http://schemas.microsoft.com/office/drawing/2014/main" id="{77D99B87-633C-B7EB-A98B-EF3406D96DB0}"/>
              </a:ext>
            </a:extLst>
          </p:cNvPr>
          <p:cNvCxnSpPr>
            <a:cxnSpLocks/>
          </p:cNvCxnSpPr>
          <p:nvPr/>
        </p:nvCxnSpPr>
        <p:spPr>
          <a:xfrm flipH="1">
            <a:off x="2228193" y="5044966"/>
            <a:ext cx="406750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Rak koppling 78">
            <a:extLst>
              <a:ext uri="{FF2B5EF4-FFF2-40B4-BE49-F238E27FC236}">
                <a16:creationId xmlns:a16="http://schemas.microsoft.com/office/drawing/2014/main" id="{C89AC245-ABBF-7B35-056C-C1DF39D444D1}"/>
              </a:ext>
            </a:extLst>
          </p:cNvPr>
          <p:cNvCxnSpPr/>
          <p:nvPr/>
        </p:nvCxnSpPr>
        <p:spPr>
          <a:xfrm>
            <a:off x="2228193" y="4603531"/>
            <a:ext cx="0" cy="44143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9409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E29E7D9-5C0C-7E32-DC2F-3328DFBE9E54}"/>
              </a:ext>
            </a:extLst>
          </p:cNvPr>
          <p:cNvSpPr>
            <a:spLocks noGrp="1"/>
          </p:cNvSpPr>
          <p:nvPr>
            <p:ph type="ctrTitle"/>
          </p:nvPr>
        </p:nvSpPr>
        <p:spPr>
          <a:xfrm>
            <a:off x="430924" y="882867"/>
            <a:ext cx="11330151" cy="643759"/>
          </a:xfrm>
        </p:spPr>
        <p:txBody>
          <a:bodyPr>
            <a:normAutofit/>
          </a:bodyPr>
          <a:lstStyle/>
          <a:p>
            <a:pPr algn="l"/>
            <a:r>
              <a:rPr lang="sv-SE" sz="3200" dirty="0"/>
              <a:t>Ny organisation i Göteborg från 1 januari 2023:</a:t>
            </a:r>
          </a:p>
        </p:txBody>
      </p:sp>
      <p:pic>
        <p:nvPicPr>
          <p:cNvPr id="4" name="Bildobjekt 3">
            <a:extLst>
              <a:ext uri="{FF2B5EF4-FFF2-40B4-BE49-F238E27FC236}">
                <a16:creationId xmlns:a16="http://schemas.microsoft.com/office/drawing/2014/main" id="{810E56F0-734A-8176-D9E3-7296214577D0}"/>
              </a:ext>
            </a:extLst>
          </p:cNvPr>
          <p:cNvPicPr>
            <a:picLocks noChangeAspect="1"/>
          </p:cNvPicPr>
          <p:nvPr/>
        </p:nvPicPr>
        <p:blipFill>
          <a:blip r:embed="rId3"/>
          <a:stretch>
            <a:fillRect/>
          </a:stretch>
        </p:blipFill>
        <p:spPr>
          <a:xfrm>
            <a:off x="1313792" y="1679663"/>
            <a:ext cx="9501312" cy="4742158"/>
          </a:xfrm>
          <a:prstGeom prst="rect">
            <a:avLst/>
          </a:prstGeom>
        </p:spPr>
      </p:pic>
    </p:spTree>
    <p:extLst>
      <p:ext uri="{BB962C8B-B14F-4D97-AF65-F5344CB8AC3E}">
        <p14:creationId xmlns:p14="http://schemas.microsoft.com/office/powerpoint/2010/main" val="12333722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E40CC0F-4B63-F04B-3906-3B1C976F3021}"/>
              </a:ext>
            </a:extLst>
          </p:cNvPr>
          <p:cNvSpPr>
            <a:spLocks noGrp="1"/>
          </p:cNvSpPr>
          <p:nvPr>
            <p:ph type="title"/>
          </p:nvPr>
        </p:nvSpPr>
        <p:spPr/>
        <p:txBody>
          <a:bodyPr/>
          <a:lstStyle/>
          <a:p>
            <a:r>
              <a:rPr lang="sv-SE" dirty="0"/>
              <a:t>Mätning av målförslagen</a:t>
            </a:r>
          </a:p>
        </p:txBody>
      </p:sp>
      <p:pic>
        <p:nvPicPr>
          <p:cNvPr id="5" name="Platshållare för innehåll 4">
            <a:extLst>
              <a:ext uri="{FF2B5EF4-FFF2-40B4-BE49-F238E27FC236}">
                <a16:creationId xmlns:a16="http://schemas.microsoft.com/office/drawing/2014/main" id="{A43A1EF1-22D2-41E8-6C56-1626B1832F2A}"/>
              </a:ext>
            </a:extLst>
          </p:cNvPr>
          <p:cNvPicPr>
            <a:picLocks noGrp="1" noChangeAspect="1"/>
          </p:cNvPicPr>
          <p:nvPr>
            <p:ph idx="1"/>
          </p:nvPr>
        </p:nvPicPr>
        <p:blipFill>
          <a:blip r:embed="rId2"/>
          <a:stretch>
            <a:fillRect/>
          </a:stretch>
        </p:blipFill>
        <p:spPr>
          <a:xfrm>
            <a:off x="2995180" y="1790416"/>
            <a:ext cx="6201640" cy="4077269"/>
          </a:xfrm>
        </p:spPr>
      </p:pic>
    </p:spTree>
    <p:extLst>
      <p:ext uri="{BB962C8B-B14F-4D97-AF65-F5344CB8AC3E}">
        <p14:creationId xmlns:p14="http://schemas.microsoft.com/office/powerpoint/2010/main" val="799786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E29E7D9-5C0C-7E32-DC2F-3328DFBE9E54}"/>
              </a:ext>
            </a:extLst>
          </p:cNvPr>
          <p:cNvSpPr>
            <a:spLocks noGrp="1"/>
          </p:cNvSpPr>
          <p:nvPr>
            <p:ph type="title"/>
          </p:nvPr>
        </p:nvSpPr>
        <p:spPr>
          <a:xfrm>
            <a:off x="407988" y="404813"/>
            <a:ext cx="9170279" cy="736959"/>
          </a:xfrm>
        </p:spPr>
        <p:txBody>
          <a:bodyPr vert="horz" lIns="0" tIns="45720" rIns="0" bIns="45720" rtlCol="0" anchor="ctr">
            <a:normAutofit/>
          </a:bodyPr>
          <a:lstStyle/>
          <a:p>
            <a:r>
              <a:rPr lang="sv-SE" b="1" kern="0" spc="0" baseline="0" dirty="0">
                <a:latin typeface="+mj-lt"/>
                <a:ea typeface="+mj-ea"/>
                <a:cs typeface="+mj-cs"/>
              </a:rPr>
              <a:t>Pågående arbete</a:t>
            </a:r>
          </a:p>
        </p:txBody>
      </p:sp>
      <p:sp>
        <p:nvSpPr>
          <p:cNvPr id="3" name="textruta 2">
            <a:extLst>
              <a:ext uri="{FF2B5EF4-FFF2-40B4-BE49-F238E27FC236}">
                <a16:creationId xmlns:a16="http://schemas.microsoft.com/office/drawing/2014/main" id="{39ED71E6-28F3-6901-ED08-A29CA6D5CF36}"/>
              </a:ext>
            </a:extLst>
          </p:cNvPr>
          <p:cNvSpPr txBox="1"/>
          <p:nvPr/>
        </p:nvSpPr>
        <p:spPr>
          <a:xfrm>
            <a:off x="407988" y="1736729"/>
            <a:ext cx="5400000" cy="4176710"/>
          </a:xfrm>
          <a:prstGeom prst="rect">
            <a:avLst/>
          </a:prstGeom>
        </p:spPr>
        <p:txBody>
          <a:bodyPr vert="horz" lIns="0" tIns="0" rIns="0" bIns="0" rtlCol="0">
            <a:normAutofit fontScale="70000" lnSpcReduction="20000"/>
          </a:bodyPr>
          <a:lstStyle/>
          <a:p>
            <a:pPr defTabSz="914332">
              <a:spcBef>
                <a:spcPts val="600"/>
              </a:spcBef>
              <a:spcAft>
                <a:spcPts val="300"/>
              </a:spcAft>
            </a:pPr>
            <a:r>
              <a:rPr lang="en-US" dirty="0" err="1">
                <a:solidFill>
                  <a:schemeClr val="tx1">
                    <a:lumMod val="95000"/>
                    <a:lumOff val="5000"/>
                  </a:schemeClr>
                </a:solidFill>
              </a:rPr>
              <a:t>Framtagning</a:t>
            </a:r>
            <a:r>
              <a:rPr lang="en-US" dirty="0">
                <a:solidFill>
                  <a:schemeClr val="tx1">
                    <a:lumMod val="95000"/>
                    <a:lumOff val="5000"/>
                  </a:schemeClr>
                </a:solidFill>
              </a:rPr>
              <a:t> </a:t>
            </a:r>
            <a:r>
              <a:rPr lang="en-US" dirty="0" err="1">
                <a:solidFill>
                  <a:schemeClr val="tx1">
                    <a:lumMod val="95000"/>
                    <a:lumOff val="5000"/>
                  </a:schemeClr>
                </a:solidFill>
              </a:rPr>
              <a:t>vägledning</a:t>
            </a:r>
            <a:r>
              <a:rPr lang="en-US" strike="sngStrike" dirty="0" err="1">
                <a:solidFill>
                  <a:schemeClr val="tx1">
                    <a:lumMod val="95000"/>
                    <a:lumOff val="5000"/>
                  </a:schemeClr>
                </a:solidFill>
              </a:rPr>
              <a:t>målformuleringar</a:t>
            </a:r>
            <a:r>
              <a:rPr lang="en-US" dirty="0">
                <a:solidFill>
                  <a:schemeClr val="tx1">
                    <a:lumMod val="95000"/>
                    <a:lumOff val="5000"/>
                  </a:schemeClr>
                </a:solidFill>
              </a:rPr>
              <a:t> </a:t>
            </a:r>
            <a:r>
              <a:rPr lang="en-US" dirty="0" err="1">
                <a:solidFill>
                  <a:schemeClr val="tx1">
                    <a:lumMod val="95000"/>
                    <a:lumOff val="5000"/>
                  </a:schemeClr>
                </a:solidFill>
              </a:rPr>
              <a:t>i</a:t>
            </a:r>
            <a:r>
              <a:rPr lang="en-US" dirty="0">
                <a:solidFill>
                  <a:schemeClr val="tx1">
                    <a:lumMod val="95000"/>
                    <a:lumOff val="5000"/>
                  </a:schemeClr>
                </a:solidFill>
              </a:rPr>
              <a:t> </a:t>
            </a:r>
            <a:r>
              <a:rPr lang="en-US" dirty="0" err="1">
                <a:solidFill>
                  <a:schemeClr val="tx1">
                    <a:lumMod val="95000"/>
                    <a:lumOff val="5000"/>
                  </a:schemeClr>
                </a:solidFill>
              </a:rPr>
              <a:t>arbetsgrupper</a:t>
            </a:r>
            <a:r>
              <a:rPr lang="en-US" dirty="0">
                <a:solidFill>
                  <a:schemeClr val="tx1">
                    <a:lumMod val="95000"/>
                    <a:lumOff val="5000"/>
                  </a:schemeClr>
                </a:solidFill>
              </a:rPr>
              <a:t> under </a:t>
            </a:r>
            <a:r>
              <a:rPr lang="en-US" dirty="0" err="1">
                <a:solidFill>
                  <a:schemeClr val="tx1">
                    <a:lumMod val="95000"/>
                    <a:lumOff val="5000"/>
                  </a:schemeClr>
                </a:solidFill>
              </a:rPr>
              <a:t>ledning</a:t>
            </a:r>
            <a:r>
              <a:rPr lang="en-US" dirty="0">
                <a:solidFill>
                  <a:schemeClr val="tx1">
                    <a:lumMod val="95000"/>
                    <a:lumOff val="5000"/>
                  </a:schemeClr>
                </a:solidFill>
              </a:rPr>
              <a:t> av </a:t>
            </a:r>
            <a:r>
              <a:rPr lang="en-US" dirty="0" err="1">
                <a:solidFill>
                  <a:schemeClr val="tx1">
                    <a:lumMod val="95000"/>
                    <a:lumOff val="5000"/>
                  </a:schemeClr>
                </a:solidFill>
              </a:rPr>
              <a:t>projektledare</a:t>
            </a:r>
            <a:r>
              <a:rPr lang="en-US" dirty="0">
                <a:solidFill>
                  <a:schemeClr val="tx1">
                    <a:lumMod val="95000"/>
                    <a:lumOff val="5000"/>
                  </a:schemeClr>
                </a:solidFill>
              </a:rPr>
              <a:t>, Camilla Jernberg, </a:t>
            </a:r>
            <a:r>
              <a:rPr lang="en-US" dirty="0" err="1">
                <a:solidFill>
                  <a:schemeClr val="tx1">
                    <a:lumMod val="95000"/>
                    <a:lumOff val="5000"/>
                  </a:schemeClr>
                </a:solidFill>
              </a:rPr>
              <a:t>Afry</a:t>
            </a:r>
            <a:endParaRPr lang="en-US" dirty="0">
              <a:solidFill>
                <a:schemeClr val="tx1">
                  <a:lumMod val="95000"/>
                  <a:lumOff val="5000"/>
                </a:schemeClr>
              </a:solidFill>
            </a:endParaRPr>
          </a:p>
          <a:p>
            <a:pPr defTabSz="914332">
              <a:spcBef>
                <a:spcPts val="600"/>
              </a:spcBef>
              <a:spcAft>
                <a:spcPts val="300"/>
              </a:spcAft>
            </a:pPr>
            <a:r>
              <a:rPr lang="en-US" dirty="0" err="1">
                <a:solidFill>
                  <a:schemeClr val="tx1">
                    <a:lumMod val="95000"/>
                    <a:lumOff val="5000"/>
                  </a:schemeClr>
                </a:solidFill>
              </a:rPr>
              <a:t>Arbetsgrupperna</a:t>
            </a:r>
            <a:r>
              <a:rPr lang="en-US" dirty="0">
                <a:solidFill>
                  <a:schemeClr val="tx1">
                    <a:lumMod val="95000"/>
                    <a:lumOff val="5000"/>
                  </a:schemeClr>
                </a:solidFill>
              </a:rPr>
              <a:t> </a:t>
            </a:r>
            <a:r>
              <a:rPr lang="en-US" dirty="0" err="1">
                <a:solidFill>
                  <a:schemeClr val="tx1">
                    <a:lumMod val="95000"/>
                    <a:lumOff val="5000"/>
                  </a:schemeClr>
                </a:solidFill>
              </a:rPr>
              <a:t>består</a:t>
            </a:r>
            <a:r>
              <a:rPr lang="en-US" dirty="0">
                <a:solidFill>
                  <a:schemeClr val="tx1">
                    <a:lumMod val="95000"/>
                    <a:lumOff val="5000"/>
                  </a:schemeClr>
                </a:solidFill>
              </a:rPr>
              <a:t> av </a:t>
            </a:r>
            <a:r>
              <a:rPr lang="en-US" dirty="0" err="1">
                <a:solidFill>
                  <a:schemeClr val="tx1">
                    <a:lumMod val="95000"/>
                    <a:lumOff val="5000"/>
                  </a:schemeClr>
                </a:solidFill>
              </a:rPr>
              <a:t>deltagare</a:t>
            </a:r>
            <a:r>
              <a:rPr lang="en-US" dirty="0">
                <a:solidFill>
                  <a:schemeClr val="tx1">
                    <a:lumMod val="95000"/>
                    <a:lumOff val="5000"/>
                  </a:schemeClr>
                </a:solidFill>
              </a:rPr>
              <a:t> </a:t>
            </a:r>
            <a:r>
              <a:rPr lang="en-US" dirty="0" err="1">
                <a:solidFill>
                  <a:schemeClr val="tx1">
                    <a:lumMod val="95000"/>
                    <a:lumOff val="5000"/>
                  </a:schemeClr>
                </a:solidFill>
              </a:rPr>
              <a:t>från</a:t>
            </a:r>
            <a:r>
              <a:rPr lang="en-US" dirty="0">
                <a:solidFill>
                  <a:schemeClr val="tx1">
                    <a:lumMod val="95000"/>
                    <a:lumOff val="5000"/>
                  </a:schemeClr>
                </a:solidFill>
              </a:rPr>
              <a:t> </a:t>
            </a:r>
            <a:r>
              <a:rPr lang="en-US" dirty="0" err="1">
                <a:solidFill>
                  <a:schemeClr val="tx1">
                    <a:lumMod val="95000"/>
                    <a:lumOff val="5000"/>
                  </a:schemeClr>
                </a:solidFill>
              </a:rPr>
              <a:t>ett</a:t>
            </a:r>
            <a:r>
              <a:rPr lang="en-US" dirty="0">
                <a:solidFill>
                  <a:schemeClr val="tx1">
                    <a:lumMod val="95000"/>
                    <a:lumOff val="5000"/>
                  </a:schemeClr>
                </a:solidFill>
              </a:rPr>
              <a:t> </a:t>
            </a:r>
            <a:r>
              <a:rPr lang="en-US" dirty="0" err="1">
                <a:solidFill>
                  <a:schemeClr val="tx1">
                    <a:lumMod val="95000"/>
                    <a:lumOff val="5000"/>
                  </a:schemeClr>
                </a:solidFill>
              </a:rPr>
              <a:t>flertal</a:t>
            </a:r>
            <a:r>
              <a:rPr lang="en-US" dirty="0">
                <a:solidFill>
                  <a:schemeClr val="tx1">
                    <a:lumMod val="95000"/>
                    <a:lumOff val="5000"/>
                  </a:schemeClr>
                </a:solidFill>
              </a:rPr>
              <a:t> av </a:t>
            </a:r>
            <a:r>
              <a:rPr lang="en-US" dirty="0" err="1">
                <a:solidFill>
                  <a:schemeClr val="tx1">
                    <a:lumMod val="95000"/>
                    <a:lumOff val="5000"/>
                  </a:schemeClr>
                </a:solidFill>
              </a:rPr>
              <a:t>stadens</a:t>
            </a:r>
            <a:r>
              <a:rPr lang="en-US" dirty="0">
                <a:solidFill>
                  <a:schemeClr val="tx1">
                    <a:lumMod val="95000"/>
                    <a:lumOff val="5000"/>
                  </a:schemeClr>
                </a:solidFill>
              </a:rPr>
              <a:t> </a:t>
            </a:r>
            <a:r>
              <a:rPr lang="en-US" dirty="0" err="1">
                <a:solidFill>
                  <a:schemeClr val="tx1">
                    <a:lumMod val="95000"/>
                    <a:lumOff val="5000"/>
                  </a:schemeClr>
                </a:solidFill>
              </a:rPr>
              <a:t>bolag</a:t>
            </a:r>
            <a:r>
              <a:rPr lang="en-US" dirty="0">
                <a:solidFill>
                  <a:schemeClr val="tx1">
                    <a:lumMod val="95000"/>
                    <a:lumOff val="5000"/>
                  </a:schemeClr>
                </a:solidFill>
              </a:rPr>
              <a:t> och </a:t>
            </a:r>
            <a:r>
              <a:rPr lang="en-US" dirty="0" err="1">
                <a:solidFill>
                  <a:schemeClr val="tx1">
                    <a:lumMod val="95000"/>
                    <a:lumOff val="5000"/>
                  </a:schemeClr>
                </a:solidFill>
              </a:rPr>
              <a:t>förvaltningar</a:t>
            </a:r>
            <a:r>
              <a:rPr lang="en-US" dirty="0">
                <a:solidFill>
                  <a:schemeClr val="tx1">
                    <a:lumMod val="95000"/>
                    <a:lumOff val="5000"/>
                  </a:schemeClr>
                </a:solidFill>
              </a:rPr>
              <a:t>:</a:t>
            </a:r>
          </a:p>
          <a:p>
            <a:pPr marL="230384" indent="-230384" defTabSz="914332">
              <a:spcBef>
                <a:spcPts val="600"/>
              </a:spcBef>
              <a:spcAft>
                <a:spcPts val="300"/>
              </a:spcAft>
              <a:buFont typeface="Arial" panose="020B0604020202020204" pitchFamily="34" charset="0"/>
              <a:buChar char="•"/>
            </a:pPr>
            <a:r>
              <a:rPr lang="en-US" dirty="0" err="1">
                <a:solidFill>
                  <a:schemeClr val="tx1">
                    <a:lumMod val="95000"/>
                    <a:lumOff val="5000"/>
                  </a:schemeClr>
                </a:solidFill>
              </a:rPr>
              <a:t>Stadsbyggnadsförvaltningen</a:t>
            </a:r>
            <a:endParaRPr lang="en-US" dirty="0">
              <a:solidFill>
                <a:schemeClr val="tx1">
                  <a:lumMod val="95000"/>
                  <a:lumOff val="5000"/>
                </a:schemeClr>
              </a:solidFill>
            </a:endParaRPr>
          </a:p>
          <a:p>
            <a:pPr marL="230384" indent="-230384" defTabSz="914332">
              <a:spcBef>
                <a:spcPts val="600"/>
              </a:spcBef>
              <a:spcAft>
                <a:spcPts val="300"/>
              </a:spcAft>
              <a:buFont typeface="Arial" panose="020B0604020202020204" pitchFamily="34" charset="0"/>
              <a:buChar char="•"/>
            </a:pPr>
            <a:r>
              <a:rPr lang="en-US" dirty="0" err="1">
                <a:solidFill>
                  <a:schemeClr val="tx1">
                    <a:lumMod val="95000"/>
                    <a:lumOff val="5000"/>
                  </a:schemeClr>
                </a:solidFill>
              </a:rPr>
              <a:t>Stadsmiljöförvaltningen</a:t>
            </a:r>
            <a:endParaRPr lang="en-US" dirty="0">
              <a:solidFill>
                <a:schemeClr val="tx1">
                  <a:lumMod val="95000"/>
                  <a:lumOff val="5000"/>
                </a:schemeClr>
              </a:solidFill>
            </a:endParaRPr>
          </a:p>
          <a:p>
            <a:pPr marL="230384" indent="-230384" defTabSz="914332">
              <a:spcBef>
                <a:spcPts val="600"/>
              </a:spcBef>
              <a:spcAft>
                <a:spcPts val="300"/>
              </a:spcAft>
              <a:buFont typeface="Arial" panose="020B0604020202020204" pitchFamily="34" charset="0"/>
              <a:buChar char="•"/>
            </a:pPr>
            <a:r>
              <a:rPr lang="en-US" dirty="0" err="1">
                <a:solidFill>
                  <a:schemeClr val="tx1">
                    <a:lumMod val="95000"/>
                    <a:lumOff val="5000"/>
                  </a:schemeClr>
                </a:solidFill>
              </a:rPr>
              <a:t>Stadsfastighetsförvaltingen</a:t>
            </a:r>
            <a:endParaRPr lang="en-US" dirty="0">
              <a:solidFill>
                <a:schemeClr val="tx1">
                  <a:lumMod val="95000"/>
                  <a:lumOff val="5000"/>
                </a:schemeClr>
              </a:solidFill>
            </a:endParaRPr>
          </a:p>
          <a:p>
            <a:pPr marL="230384" indent="-230384" defTabSz="914332">
              <a:spcBef>
                <a:spcPts val="600"/>
              </a:spcBef>
              <a:spcAft>
                <a:spcPts val="300"/>
              </a:spcAft>
              <a:buFont typeface="Arial" panose="020B0604020202020204" pitchFamily="34" charset="0"/>
              <a:buChar char="•"/>
            </a:pPr>
            <a:r>
              <a:rPr lang="en-US" dirty="0" err="1">
                <a:solidFill>
                  <a:schemeClr val="tx1">
                    <a:lumMod val="95000"/>
                    <a:lumOff val="5000"/>
                  </a:schemeClr>
                </a:solidFill>
              </a:rPr>
              <a:t>Kretslopp</a:t>
            </a:r>
            <a:r>
              <a:rPr lang="en-US" dirty="0">
                <a:solidFill>
                  <a:schemeClr val="tx1">
                    <a:lumMod val="95000"/>
                    <a:lumOff val="5000"/>
                  </a:schemeClr>
                </a:solidFill>
              </a:rPr>
              <a:t> o </a:t>
            </a:r>
            <a:r>
              <a:rPr lang="en-US" dirty="0" err="1">
                <a:solidFill>
                  <a:schemeClr val="tx1">
                    <a:lumMod val="95000"/>
                    <a:lumOff val="5000"/>
                  </a:schemeClr>
                </a:solidFill>
              </a:rPr>
              <a:t>Vatten</a:t>
            </a:r>
            <a:endParaRPr lang="en-US" dirty="0">
              <a:solidFill>
                <a:schemeClr val="tx1">
                  <a:lumMod val="95000"/>
                  <a:lumOff val="5000"/>
                </a:schemeClr>
              </a:solidFill>
            </a:endParaRPr>
          </a:p>
          <a:p>
            <a:pPr marL="230384" indent="-230384" defTabSz="914332">
              <a:spcBef>
                <a:spcPts val="600"/>
              </a:spcBef>
              <a:spcAft>
                <a:spcPts val="300"/>
              </a:spcAft>
              <a:buFont typeface="Arial" panose="020B0604020202020204" pitchFamily="34" charset="0"/>
              <a:buChar char="•"/>
            </a:pPr>
            <a:r>
              <a:rPr lang="en-US" dirty="0">
                <a:solidFill>
                  <a:schemeClr val="tx1">
                    <a:lumMod val="95000"/>
                    <a:lumOff val="5000"/>
                  </a:schemeClr>
                </a:solidFill>
              </a:rPr>
              <a:t>Göteborg </a:t>
            </a:r>
            <a:r>
              <a:rPr lang="en-US" dirty="0" err="1">
                <a:solidFill>
                  <a:schemeClr val="tx1">
                    <a:lumMod val="95000"/>
                    <a:lumOff val="5000"/>
                  </a:schemeClr>
                </a:solidFill>
              </a:rPr>
              <a:t>Energi</a:t>
            </a:r>
            <a:endParaRPr lang="en-US" dirty="0">
              <a:solidFill>
                <a:schemeClr val="tx1">
                  <a:lumMod val="95000"/>
                  <a:lumOff val="5000"/>
                </a:schemeClr>
              </a:solidFill>
            </a:endParaRPr>
          </a:p>
          <a:p>
            <a:pPr marL="230384" indent="-230384" defTabSz="914332">
              <a:spcBef>
                <a:spcPts val="600"/>
              </a:spcBef>
              <a:spcAft>
                <a:spcPts val="300"/>
              </a:spcAft>
              <a:buFont typeface="Arial" panose="020B0604020202020204" pitchFamily="34" charset="0"/>
              <a:buChar char="•"/>
            </a:pPr>
            <a:r>
              <a:rPr lang="en-US" dirty="0" err="1">
                <a:solidFill>
                  <a:schemeClr val="tx1">
                    <a:lumMod val="95000"/>
                    <a:lumOff val="5000"/>
                  </a:schemeClr>
                </a:solidFill>
              </a:rPr>
              <a:t>Älvstranden</a:t>
            </a:r>
            <a:r>
              <a:rPr lang="en-US" dirty="0">
                <a:solidFill>
                  <a:schemeClr val="tx1">
                    <a:lumMod val="95000"/>
                    <a:lumOff val="5000"/>
                  </a:schemeClr>
                </a:solidFill>
              </a:rPr>
              <a:t> </a:t>
            </a:r>
            <a:r>
              <a:rPr lang="en-US" dirty="0" err="1">
                <a:solidFill>
                  <a:schemeClr val="tx1">
                    <a:lumMod val="95000"/>
                    <a:lumOff val="5000"/>
                  </a:schemeClr>
                </a:solidFill>
              </a:rPr>
              <a:t>Utveckling</a:t>
            </a:r>
            <a:endParaRPr lang="en-US" dirty="0">
              <a:solidFill>
                <a:schemeClr val="tx1">
                  <a:lumMod val="95000"/>
                  <a:lumOff val="5000"/>
                </a:schemeClr>
              </a:solidFill>
            </a:endParaRPr>
          </a:p>
          <a:p>
            <a:pPr marL="230384" indent="-230384" defTabSz="914332">
              <a:spcBef>
                <a:spcPts val="600"/>
              </a:spcBef>
              <a:spcAft>
                <a:spcPts val="300"/>
              </a:spcAft>
              <a:buFont typeface="Arial" panose="020B0604020202020204" pitchFamily="34" charset="0"/>
              <a:buChar char="•"/>
            </a:pPr>
            <a:r>
              <a:rPr lang="en-US" dirty="0" err="1">
                <a:solidFill>
                  <a:schemeClr val="tx1">
                    <a:lumMod val="95000"/>
                    <a:lumOff val="5000"/>
                  </a:schemeClr>
                </a:solidFill>
              </a:rPr>
              <a:t>Renova</a:t>
            </a:r>
            <a:endParaRPr lang="en-US" dirty="0">
              <a:solidFill>
                <a:schemeClr val="tx1">
                  <a:lumMod val="95000"/>
                  <a:lumOff val="5000"/>
                </a:schemeClr>
              </a:solidFill>
            </a:endParaRPr>
          </a:p>
          <a:p>
            <a:pPr marL="230384" indent="-230384" defTabSz="914332">
              <a:spcBef>
                <a:spcPts val="600"/>
              </a:spcBef>
              <a:spcAft>
                <a:spcPts val="300"/>
              </a:spcAft>
              <a:buFont typeface="Arial" panose="020B0604020202020204" pitchFamily="34" charset="0"/>
              <a:buChar char="•"/>
            </a:pPr>
            <a:r>
              <a:rPr lang="en-US" dirty="0" err="1">
                <a:solidFill>
                  <a:schemeClr val="tx1">
                    <a:lumMod val="95000"/>
                    <a:lumOff val="5000"/>
                  </a:schemeClr>
                </a:solidFill>
              </a:rPr>
              <a:t>Framtiden</a:t>
            </a:r>
            <a:endParaRPr lang="en-US" dirty="0">
              <a:solidFill>
                <a:schemeClr val="tx1">
                  <a:lumMod val="95000"/>
                  <a:lumOff val="5000"/>
                </a:schemeClr>
              </a:solidFill>
            </a:endParaRPr>
          </a:p>
          <a:p>
            <a:pPr marL="230384" indent="-230384" defTabSz="914332">
              <a:spcBef>
                <a:spcPts val="600"/>
              </a:spcBef>
              <a:spcAft>
                <a:spcPts val="300"/>
              </a:spcAft>
              <a:buFont typeface="Arial" panose="020B0604020202020204" pitchFamily="34" charset="0"/>
              <a:buChar char="•"/>
            </a:pPr>
            <a:r>
              <a:rPr lang="en-US" dirty="0" err="1">
                <a:solidFill>
                  <a:schemeClr val="tx1">
                    <a:lumMod val="95000"/>
                    <a:lumOff val="5000"/>
                  </a:schemeClr>
                </a:solidFill>
              </a:rPr>
              <a:t>Arbetet</a:t>
            </a:r>
            <a:r>
              <a:rPr lang="en-US" dirty="0">
                <a:solidFill>
                  <a:schemeClr val="tx1">
                    <a:lumMod val="95000"/>
                    <a:lumOff val="5000"/>
                  </a:schemeClr>
                </a:solidFill>
              </a:rPr>
              <a:t> </a:t>
            </a:r>
            <a:r>
              <a:rPr lang="en-US" dirty="0" err="1">
                <a:solidFill>
                  <a:schemeClr val="tx1">
                    <a:lumMod val="95000"/>
                    <a:lumOff val="5000"/>
                  </a:schemeClr>
                </a:solidFill>
              </a:rPr>
              <a:t>beräknas</a:t>
            </a:r>
            <a:r>
              <a:rPr lang="en-US" dirty="0">
                <a:solidFill>
                  <a:schemeClr val="tx1">
                    <a:lumMod val="95000"/>
                    <a:lumOff val="5000"/>
                  </a:schemeClr>
                </a:solidFill>
              </a:rPr>
              <a:t> </a:t>
            </a:r>
            <a:r>
              <a:rPr lang="en-US" dirty="0" err="1">
                <a:solidFill>
                  <a:schemeClr val="tx1">
                    <a:lumMod val="95000"/>
                    <a:lumOff val="5000"/>
                  </a:schemeClr>
                </a:solidFill>
              </a:rPr>
              <a:t>vara</a:t>
            </a:r>
            <a:r>
              <a:rPr lang="en-US" dirty="0">
                <a:solidFill>
                  <a:schemeClr val="tx1">
                    <a:lumMod val="95000"/>
                    <a:lumOff val="5000"/>
                  </a:schemeClr>
                </a:solidFill>
              </a:rPr>
              <a:t> </a:t>
            </a:r>
            <a:r>
              <a:rPr lang="en-US" dirty="0" err="1">
                <a:solidFill>
                  <a:schemeClr val="tx1">
                    <a:lumMod val="95000"/>
                    <a:lumOff val="5000"/>
                  </a:schemeClr>
                </a:solidFill>
              </a:rPr>
              <a:t>klart</a:t>
            </a:r>
            <a:r>
              <a:rPr lang="en-US" dirty="0">
                <a:solidFill>
                  <a:schemeClr val="tx1">
                    <a:lumMod val="95000"/>
                    <a:lumOff val="5000"/>
                  </a:schemeClr>
                </a:solidFill>
              </a:rPr>
              <a:t> vid </a:t>
            </a:r>
            <a:r>
              <a:rPr lang="en-US" dirty="0" err="1">
                <a:solidFill>
                  <a:schemeClr val="tx1">
                    <a:lumMod val="95000"/>
                    <a:lumOff val="5000"/>
                  </a:schemeClr>
                </a:solidFill>
              </a:rPr>
              <a:t>årsskiftet</a:t>
            </a:r>
            <a:r>
              <a:rPr lang="en-US" dirty="0">
                <a:solidFill>
                  <a:schemeClr val="tx1">
                    <a:lumMod val="95000"/>
                    <a:lumOff val="5000"/>
                  </a:schemeClr>
                </a:solidFill>
              </a:rPr>
              <a:t> och ska </a:t>
            </a:r>
            <a:r>
              <a:rPr lang="en-US" dirty="0" err="1">
                <a:solidFill>
                  <a:schemeClr val="tx1">
                    <a:lumMod val="95000"/>
                    <a:lumOff val="5000"/>
                  </a:schemeClr>
                </a:solidFill>
              </a:rPr>
              <a:t>därefter</a:t>
            </a:r>
            <a:r>
              <a:rPr lang="en-US" dirty="0">
                <a:solidFill>
                  <a:schemeClr val="tx1">
                    <a:lumMod val="95000"/>
                    <a:lumOff val="5000"/>
                  </a:schemeClr>
                </a:solidFill>
              </a:rPr>
              <a:t> </a:t>
            </a:r>
            <a:r>
              <a:rPr lang="en-US" dirty="0" err="1">
                <a:solidFill>
                  <a:schemeClr val="tx1">
                    <a:lumMod val="95000"/>
                    <a:lumOff val="5000"/>
                  </a:schemeClr>
                </a:solidFill>
              </a:rPr>
              <a:t>implementeras</a:t>
            </a:r>
            <a:r>
              <a:rPr lang="en-US" dirty="0">
                <a:solidFill>
                  <a:schemeClr val="tx1">
                    <a:lumMod val="95000"/>
                    <a:lumOff val="5000"/>
                  </a:schemeClr>
                </a:solidFill>
              </a:rPr>
              <a:t> </a:t>
            </a:r>
            <a:r>
              <a:rPr lang="en-US" dirty="0" err="1">
                <a:solidFill>
                  <a:schemeClr val="tx1">
                    <a:lumMod val="95000"/>
                    <a:lumOff val="5000"/>
                  </a:schemeClr>
                </a:solidFill>
              </a:rPr>
              <a:t>i</a:t>
            </a:r>
            <a:r>
              <a:rPr lang="en-US" dirty="0">
                <a:solidFill>
                  <a:schemeClr val="tx1">
                    <a:lumMod val="95000"/>
                    <a:lumOff val="5000"/>
                  </a:schemeClr>
                </a:solidFill>
              </a:rPr>
              <a:t> </a:t>
            </a:r>
            <a:r>
              <a:rPr lang="en-US" dirty="0" err="1">
                <a:solidFill>
                  <a:schemeClr val="tx1">
                    <a:lumMod val="95000"/>
                    <a:lumOff val="5000"/>
                  </a:schemeClr>
                </a:solidFill>
              </a:rPr>
              <a:t>våra</a:t>
            </a:r>
            <a:r>
              <a:rPr lang="en-US" dirty="0">
                <a:solidFill>
                  <a:schemeClr val="tx1">
                    <a:lumMod val="95000"/>
                    <a:lumOff val="5000"/>
                  </a:schemeClr>
                </a:solidFill>
              </a:rPr>
              <a:t> </a:t>
            </a:r>
            <a:r>
              <a:rPr lang="en-US" dirty="0" err="1">
                <a:solidFill>
                  <a:schemeClr val="tx1">
                    <a:lumMod val="95000"/>
                    <a:lumOff val="5000"/>
                  </a:schemeClr>
                </a:solidFill>
              </a:rPr>
              <a:t>verksamheter</a:t>
            </a:r>
            <a:r>
              <a:rPr lang="en-US" dirty="0">
                <a:solidFill>
                  <a:schemeClr val="tx1">
                    <a:lumMod val="95000"/>
                    <a:lumOff val="5000"/>
                  </a:schemeClr>
                </a:solidFill>
              </a:rPr>
              <a:t>.  </a:t>
            </a:r>
          </a:p>
          <a:p>
            <a:pPr marL="230384" indent="-230384" defTabSz="914332">
              <a:spcBef>
                <a:spcPts val="600"/>
              </a:spcBef>
              <a:spcAft>
                <a:spcPts val="300"/>
              </a:spcAft>
              <a:buFont typeface="Arial" panose="020B0604020202020204" pitchFamily="34" charset="0"/>
              <a:buChar char="•"/>
            </a:pPr>
            <a:endParaRPr lang="en-US" dirty="0">
              <a:solidFill>
                <a:schemeClr val="tx1">
                  <a:lumMod val="95000"/>
                  <a:lumOff val="5000"/>
                </a:schemeClr>
              </a:solidFill>
            </a:endParaRPr>
          </a:p>
          <a:p>
            <a:pPr defTabSz="914332">
              <a:spcBef>
                <a:spcPts val="600"/>
              </a:spcBef>
              <a:spcAft>
                <a:spcPts val="300"/>
              </a:spcAft>
            </a:pPr>
            <a:r>
              <a:rPr lang="en-US" dirty="0">
                <a:solidFill>
                  <a:schemeClr val="tx1">
                    <a:lumMod val="95000"/>
                    <a:lumOff val="5000"/>
                  </a:schemeClr>
                </a:solidFill>
              </a:rPr>
              <a:t>En workshop med </a:t>
            </a:r>
            <a:r>
              <a:rPr lang="en-US" dirty="0" err="1">
                <a:solidFill>
                  <a:schemeClr val="tx1">
                    <a:lumMod val="95000"/>
                    <a:lumOff val="5000"/>
                  </a:schemeClr>
                </a:solidFill>
              </a:rPr>
              <a:t>deltagare</a:t>
            </a:r>
            <a:r>
              <a:rPr lang="en-US" dirty="0">
                <a:solidFill>
                  <a:schemeClr val="tx1">
                    <a:lumMod val="95000"/>
                    <a:lumOff val="5000"/>
                  </a:schemeClr>
                </a:solidFill>
              </a:rPr>
              <a:t> </a:t>
            </a:r>
            <a:r>
              <a:rPr lang="en-US" dirty="0" err="1">
                <a:solidFill>
                  <a:schemeClr val="tx1">
                    <a:lumMod val="95000"/>
                    <a:lumOff val="5000"/>
                  </a:schemeClr>
                </a:solidFill>
              </a:rPr>
              <a:t>från</a:t>
            </a:r>
            <a:r>
              <a:rPr lang="en-US" dirty="0">
                <a:solidFill>
                  <a:schemeClr val="tx1">
                    <a:lumMod val="95000"/>
                    <a:lumOff val="5000"/>
                  </a:schemeClr>
                </a:solidFill>
              </a:rPr>
              <a:t> </a:t>
            </a:r>
            <a:r>
              <a:rPr lang="en-US" dirty="0" err="1">
                <a:solidFill>
                  <a:schemeClr val="tx1">
                    <a:lumMod val="95000"/>
                    <a:lumOff val="5000"/>
                  </a:schemeClr>
                </a:solidFill>
              </a:rPr>
              <a:t>berörda</a:t>
            </a:r>
            <a:r>
              <a:rPr lang="en-US" dirty="0">
                <a:solidFill>
                  <a:schemeClr val="tx1">
                    <a:lumMod val="95000"/>
                    <a:lumOff val="5000"/>
                  </a:schemeClr>
                </a:solidFill>
              </a:rPr>
              <a:t> </a:t>
            </a:r>
            <a:r>
              <a:rPr lang="en-US" dirty="0" err="1">
                <a:solidFill>
                  <a:schemeClr val="tx1">
                    <a:lumMod val="95000"/>
                    <a:lumOff val="5000"/>
                  </a:schemeClr>
                </a:solidFill>
              </a:rPr>
              <a:t>bolag</a:t>
            </a:r>
            <a:r>
              <a:rPr lang="en-US" dirty="0">
                <a:solidFill>
                  <a:schemeClr val="tx1">
                    <a:lumMod val="95000"/>
                    <a:lumOff val="5000"/>
                  </a:schemeClr>
                </a:solidFill>
              </a:rPr>
              <a:t> och </a:t>
            </a:r>
            <a:r>
              <a:rPr lang="en-US" dirty="0" err="1">
                <a:solidFill>
                  <a:schemeClr val="tx1">
                    <a:lumMod val="95000"/>
                    <a:lumOff val="5000"/>
                  </a:schemeClr>
                </a:solidFill>
              </a:rPr>
              <a:t>förvaltningar</a:t>
            </a:r>
            <a:r>
              <a:rPr lang="en-US" dirty="0">
                <a:solidFill>
                  <a:schemeClr val="tx1">
                    <a:lumMod val="95000"/>
                    <a:lumOff val="5000"/>
                  </a:schemeClr>
                </a:solidFill>
              </a:rPr>
              <a:t> </a:t>
            </a:r>
            <a:r>
              <a:rPr lang="en-US" dirty="0" err="1">
                <a:solidFill>
                  <a:schemeClr val="tx1">
                    <a:lumMod val="95000"/>
                    <a:lumOff val="5000"/>
                  </a:schemeClr>
                </a:solidFill>
              </a:rPr>
              <a:t>kommer</a:t>
            </a:r>
            <a:r>
              <a:rPr lang="en-US" dirty="0">
                <a:solidFill>
                  <a:schemeClr val="tx1">
                    <a:lumMod val="95000"/>
                    <a:lumOff val="5000"/>
                  </a:schemeClr>
                </a:solidFill>
              </a:rPr>
              <a:t> </a:t>
            </a:r>
            <a:r>
              <a:rPr lang="en-US" dirty="0" err="1">
                <a:solidFill>
                  <a:schemeClr val="tx1">
                    <a:lumMod val="95000"/>
                    <a:lumOff val="5000"/>
                  </a:schemeClr>
                </a:solidFill>
              </a:rPr>
              <a:t>att</a:t>
            </a:r>
            <a:r>
              <a:rPr lang="en-US" dirty="0">
                <a:solidFill>
                  <a:schemeClr val="tx1">
                    <a:lumMod val="95000"/>
                    <a:lumOff val="5000"/>
                  </a:schemeClr>
                </a:solidFill>
              </a:rPr>
              <a:t> </a:t>
            </a:r>
            <a:r>
              <a:rPr lang="en-US" dirty="0" err="1">
                <a:solidFill>
                  <a:schemeClr val="tx1">
                    <a:lumMod val="95000"/>
                    <a:lumOff val="5000"/>
                  </a:schemeClr>
                </a:solidFill>
              </a:rPr>
              <a:t>hållas</a:t>
            </a:r>
            <a:r>
              <a:rPr lang="en-US" dirty="0">
                <a:solidFill>
                  <a:schemeClr val="tx1">
                    <a:lumMod val="95000"/>
                    <a:lumOff val="5000"/>
                  </a:schemeClr>
                </a:solidFill>
              </a:rPr>
              <a:t> den 11 </a:t>
            </a:r>
            <a:r>
              <a:rPr lang="en-US" dirty="0" err="1">
                <a:solidFill>
                  <a:schemeClr val="tx1">
                    <a:lumMod val="95000"/>
                    <a:lumOff val="5000"/>
                  </a:schemeClr>
                </a:solidFill>
              </a:rPr>
              <a:t>oktober</a:t>
            </a:r>
            <a:r>
              <a:rPr lang="en-US" dirty="0">
                <a:solidFill>
                  <a:schemeClr val="tx1">
                    <a:lumMod val="95000"/>
                    <a:lumOff val="5000"/>
                  </a:schemeClr>
                </a:solidFill>
              </a:rPr>
              <a:t>.</a:t>
            </a:r>
          </a:p>
          <a:p>
            <a:pPr defTabSz="914332">
              <a:spcBef>
                <a:spcPts val="600"/>
              </a:spcBef>
              <a:spcAft>
                <a:spcPts val="300"/>
              </a:spcAft>
            </a:pPr>
            <a:endParaRPr lang="en-US" sz="1000" dirty="0">
              <a:solidFill>
                <a:schemeClr val="tx1">
                  <a:lumMod val="95000"/>
                  <a:lumOff val="5000"/>
                </a:schemeClr>
              </a:solidFill>
            </a:endParaRPr>
          </a:p>
        </p:txBody>
      </p:sp>
      <p:pic>
        <p:nvPicPr>
          <p:cNvPr id="4" name="Platshållare för innehåll 4">
            <a:extLst>
              <a:ext uri="{FF2B5EF4-FFF2-40B4-BE49-F238E27FC236}">
                <a16:creationId xmlns:a16="http://schemas.microsoft.com/office/drawing/2014/main" id="{FE83361C-92AF-DCED-ECC7-89E7432BC6BD}"/>
              </a:ext>
            </a:extLst>
          </p:cNvPr>
          <p:cNvPicPr>
            <a:picLocks noChangeAspect="1"/>
          </p:cNvPicPr>
          <p:nvPr/>
        </p:nvPicPr>
        <p:blipFill>
          <a:blip r:embed="rId4"/>
          <a:stretch>
            <a:fillRect/>
          </a:stretch>
        </p:blipFill>
        <p:spPr>
          <a:xfrm>
            <a:off x="6379250" y="2029584"/>
            <a:ext cx="5400000" cy="3591000"/>
          </a:xfrm>
          <a:prstGeom prst="rect">
            <a:avLst/>
          </a:prstGeom>
          <a:noFill/>
        </p:spPr>
      </p:pic>
    </p:spTree>
    <p:extLst>
      <p:ext uri="{BB962C8B-B14F-4D97-AF65-F5344CB8AC3E}">
        <p14:creationId xmlns:p14="http://schemas.microsoft.com/office/powerpoint/2010/main" val="340919178"/>
      </p:ext>
    </p:extLst>
  </p:cSld>
  <p:clrMapOvr>
    <a:masterClrMapping/>
  </p:clrMapOvr>
  <p:extLst>
    <p:ext uri="{6950BFC3-D8DA-4A85-94F7-54DA5524770B}">
      <p188:commentRel xmlns:p188="http://schemas.microsoft.com/office/powerpoint/2018/8/main" r:id="rId3"/>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721D93-C02C-4B22-8E76-EB7DE0C2E9A4}"/>
              </a:ext>
            </a:extLst>
          </p:cNvPr>
          <p:cNvSpPr>
            <a:spLocks noGrp="1"/>
          </p:cNvSpPr>
          <p:nvPr>
            <p:ph type="title"/>
          </p:nvPr>
        </p:nvSpPr>
        <p:spPr>
          <a:xfrm>
            <a:off x="407988" y="404813"/>
            <a:ext cx="9170279" cy="736959"/>
          </a:xfrm>
        </p:spPr>
        <p:txBody>
          <a:bodyPr vert="horz" lIns="0" tIns="45720" rIns="0" bIns="45720" rtlCol="0" anchor="ctr">
            <a:normAutofit/>
          </a:bodyPr>
          <a:lstStyle/>
          <a:p>
            <a:r>
              <a:rPr lang="sv-SE" sz="2800" b="1" kern="0" spc="0" baseline="0" dirty="0">
                <a:latin typeface="+mj-lt"/>
                <a:ea typeface="+mj-ea"/>
                <a:cs typeface="+mj-cs"/>
              </a:rPr>
              <a:t>Uppföljning av avfallsplanen </a:t>
            </a:r>
          </a:p>
        </p:txBody>
      </p:sp>
      <p:sp>
        <p:nvSpPr>
          <p:cNvPr id="4" name="textruta 3">
            <a:extLst>
              <a:ext uri="{FF2B5EF4-FFF2-40B4-BE49-F238E27FC236}">
                <a16:creationId xmlns:a16="http://schemas.microsoft.com/office/drawing/2014/main" id="{A12D93D9-0355-EBAA-6D56-CC3A288147BE}"/>
              </a:ext>
            </a:extLst>
          </p:cNvPr>
          <p:cNvSpPr txBox="1"/>
          <p:nvPr/>
        </p:nvSpPr>
        <p:spPr>
          <a:xfrm>
            <a:off x="1013628" y="1736729"/>
            <a:ext cx="6824085" cy="3571541"/>
          </a:xfrm>
          <a:prstGeom prst="rect">
            <a:avLst/>
          </a:prstGeom>
        </p:spPr>
        <p:txBody>
          <a:bodyPr vert="horz" lIns="0" tIns="0" rIns="0" bIns="0" rtlCol="0">
            <a:normAutofit/>
          </a:bodyPr>
          <a:lstStyle/>
          <a:p>
            <a:pPr defTabSz="914332">
              <a:lnSpc>
                <a:spcPct val="110000"/>
              </a:lnSpc>
              <a:spcAft>
                <a:spcPts val="300"/>
              </a:spcAft>
            </a:pPr>
            <a:r>
              <a:rPr lang="sv-SE" sz="2000" b="1" dirty="0">
                <a:solidFill>
                  <a:schemeClr val="tx1">
                    <a:lumMod val="95000"/>
                    <a:lumOff val="5000"/>
                  </a:schemeClr>
                </a:solidFill>
              </a:rPr>
              <a:t>KF-uppdrag från beslut om antagande av avfallsplanen </a:t>
            </a:r>
          </a:p>
          <a:p>
            <a:pPr defTabSz="914332">
              <a:lnSpc>
                <a:spcPct val="110000"/>
              </a:lnSpc>
              <a:spcAft>
                <a:spcPts val="300"/>
              </a:spcAft>
            </a:pPr>
            <a:endParaRPr lang="sv-SE" sz="2000" dirty="0">
              <a:solidFill>
                <a:schemeClr val="tx1">
                  <a:lumMod val="95000"/>
                  <a:lumOff val="5000"/>
                </a:schemeClr>
              </a:solidFill>
            </a:endParaRPr>
          </a:p>
          <a:p>
            <a:pPr defTabSz="914332">
              <a:lnSpc>
                <a:spcPct val="110000"/>
              </a:lnSpc>
              <a:spcAft>
                <a:spcPts val="300"/>
              </a:spcAft>
            </a:pPr>
            <a:r>
              <a:rPr lang="sv-SE" sz="2000" dirty="0">
                <a:solidFill>
                  <a:schemeClr val="tx1">
                    <a:lumMod val="95000"/>
                    <a:lumOff val="5000"/>
                  </a:schemeClr>
                </a:solidFill>
              </a:rPr>
              <a:t>Kretslopp och vattennämnden får i uppdrag att ansvara för stadens samlade uppföljning av planen gentemot Göteborgsregionens kommunalförbund och att vartannat år återrapportera till kommunfullmäktige. </a:t>
            </a:r>
          </a:p>
          <a:p>
            <a:pPr defTabSz="914332">
              <a:lnSpc>
                <a:spcPct val="110000"/>
              </a:lnSpc>
              <a:spcAft>
                <a:spcPts val="300"/>
              </a:spcAft>
            </a:pPr>
            <a:endParaRPr lang="sv-SE" sz="2000" dirty="0">
              <a:solidFill>
                <a:schemeClr val="tx1">
                  <a:lumMod val="95000"/>
                  <a:lumOff val="5000"/>
                </a:schemeClr>
              </a:solidFill>
            </a:endParaRPr>
          </a:p>
          <a:p>
            <a:pPr defTabSz="914332">
              <a:lnSpc>
                <a:spcPct val="110000"/>
              </a:lnSpc>
              <a:spcAft>
                <a:spcPts val="300"/>
              </a:spcAft>
            </a:pPr>
            <a:r>
              <a:rPr lang="sv-SE" sz="2000" dirty="0">
                <a:solidFill>
                  <a:schemeClr val="tx1">
                    <a:lumMod val="95000"/>
                    <a:lumOff val="5000"/>
                  </a:schemeClr>
                </a:solidFill>
              </a:rPr>
              <a:t>Återrapportering till KF våren 2024</a:t>
            </a:r>
          </a:p>
        </p:txBody>
      </p:sp>
      <p:pic>
        <p:nvPicPr>
          <p:cNvPr id="3" name="Bildobjekt 2" descr="En bild som visar text, visitkort&#10;&#10;Automatiskt genererad beskrivning">
            <a:extLst>
              <a:ext uri="{FF2B5EF4-FFF2-40B4-BE49-F238E27FC236}">
                <a16:creationId xmlns:a16="http://schemas.microsoft.com/office/drawing/2014/main" id="{C77FA76E-834D-96A6-AB42-16C5FD9D3033}"/>
              </a:ext>
            </a:extLst>
          </p:cNvPr>
          <p:cNvPicPr>
            <a:picLocks noChangeAspect="1"/>
          </p:cNvPicPr>
          <p:nvPr/>
        </p:nvPicPr>
        <p:blipFill rotWithShape="1">
          <a:blip r:embed="rId3">
            <a:extLst>
              <a:ext uri="{28A0092B-C50C-407E-A947-70E740481C1C}">
                <a14:useLocalDpi xmlns:a14="http://schemas.microsoft.com/office/drawing/2010/main" val="0"/>
              </a:ext>
            </a:extLst>
          </a:blip>
          <a:srcRect b="13820"/>
          <a:stretch/>
        </p:blipFill>
        <p:spPr>
          <a:xfrm>
            <a:off x="8239203" y="1736729"/>
            <a:ext cx="3271385" cy="4176710"/>
          </a:xfrm>
          <a:prstGeom prst="rect">
            <a:avLst/>
          </a:prstGeom>
          <a:noFill/>
          <a:ln w="12700">
            <a:solidFill>
              <a:schemeClr val="tx1"/>
            </a:solidFill>
          </a:ln>
        </p:spPr>
      </p:pic>
    </p:spTree>
    <p:extLst>
      <p:ext uri="{BB962C8B-B14F-4D97-AF65-F5344CB8AC3E}">
        <p14:creationId xmlns:p14="http://schemas.microsoft.com/office/powerpoint/2010/main" val="4100083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2E3111B-3ACA-8603-43F7-7B3E0CA1B4C9}"/>
              </a:ext>
            </a:extLst>
          </p:cNvPr>
          <p:cNvSpPr>
            <a:spLocks noGrp="1"/>
          </p:cNvSpPr>
          <p:nvPr>
            <p:ph type="title"/>
          </p:nvPr>
        </p:nvSpPr>
        <p:spPr/>
        <p:txBody>
          <a:bodyPr/>
          <a:lstStyle/>
          <a:p>
            <a:r>
              <a:rPr lang="sv-SE" dirty="0"/>
              <a:t>Avslutning</a:t>
            </a:r>
          </a:p>
        </p:txBody>
      </p:sp>
      <p:pic>
        <p:nvPicPr>
          <p:cNvPr id="3" name="Bildobjekt 2" descr="En bild som visar vatten, himmel, scen, utomhus&#10;&#10;Automatiskt genererad beskrivning">
            <a:extLst>
              <a:ext uri="{FF2B5EF4-FFF2-40B4-BE49-F238E27FC236}">
                <a16:creationId xmlns:a16="http://schemas.microsoft.com/office/drawing/2014/main" id="{6FAFC056-AA90-49AC-2822-682BF3882BC3}"/>
              </a:ext>
            </a:extLst>
          </p:cNvPr>
          <p:cNvPicPr>
            <a:picLocks noChangeAspect="1"/>
          </p:cNvPicPr>
          <p:nvPr/>
        </p:nvPicPr>
        <p:blipFill rotWithShape="1">
          <a:blip r:embed="rId3">
            <a:extLst>
              <a:ext uri="{28A0092B-C50C-407E-A947-70E740481C1C}">
                <a14:useLocalDpi xmlns:a14="http://schemas.microsoft.com/office/drawing/2010/main" val="0"/>
              </a:ext>
            </a:extLst>
          </a:blip>
          <a:srcRect l="3034" r="-3" b="-3"/>
          <a:stretch/>
        </p:blipFill>
        <p:spPr>
          <a:xfrm>
            <a:off x="2592030" y="1278592"/>
            <a:ext cx="6342650" cy="4905817"/>
          </a:xfrm>
          <a:prstGeom prst="rect">
            <a:avLst/>
          </a:prstGeom>
          <a:noFill/>
        </p:spPr>
      </p:pic>
    </p:spTree>
    <p:extLst>
      <p:ext uri="{BB962C8B-B14F-4D97-AF65-F5344CB8AC3E}">
        <p14:creationId xmlns:p14="http://schemas.microsoft.com/office/powerpoint/2010/main" val="386714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E29E7D9-5C0C-7E32-DC2F-3328DFBE9E54}"/>
              </a:ext>
            </a:extLst>
          </p:cNvPr>
          <p:cNvSpPr>
            <a:spLocks noGrp="1"/>
          </p:cNvSpPr>
          <p:nvPr>
            <p:ph type="ctrTitle"/>
          </p:nvPr>
        </p:nvSpPr>
        <p:spPr>
          <a:xfrm>
            <a:off x="487194" y="483474"/>
            <a:ext cx="11330151" cy="643759"/>
          </a:xfrm>
        </p:spPr>
        <p:txBody>
          <a:bodyPr>
            <a:normAutofit/>
          </a:bodyPr>
          <a:lstStyle/>
          <a:p>
            <a:pPr algn="l"/>
            <a:r>
              <a:rPr lang="sv-SE" sz="3200" dirty="0"/>
              <a:t>Exploateringsförvaltningen:</a:t>
            </a:r>
          </a:p>
        </p:txBody>
      </p:sp>
      <p:pic>
        <p:nvPicPr>
          <p:cNvPr id="3" name="Bildobjekt 2">
            <a:extLst>
              <a:ext uri="{FF2B5EF4-FFF2-40B4-BE49-F238E27FC236}">
                <a16:creationId xmlns:a16="http://schemas.microsoft.com/office/drawing/2014/main" id="{AB2BE909-DDF3-11F4-0F2A-5D3F2459A0D0}"/>
              </a:ext>
            </a:extLst>
          </p:cNvPr>
          <p:cNvPicPr>
            <a:picLocks noChangeAspect="1"/>
          </p:cNvPicPr>
          <p:nvPr/>
        </p:nvPicPr>
        <p:blipFill>
          <a:blip r:embed="rId3"/>
          <a:stretch>
            <a:fillRect/>
          </a:stretch>
        </p:blipFill>
        <p:spPr>
          <a:xfrm>
            <a:off x="487194" y="1248910"/>
            <a:ext cx="11217612" cy="3225064"/>
          </a:xfrm>
          <a:prstGeom prst="rect">
            <a:avLst/>
          </a:prstGeom>
        </p:spPr>
      </p:pic>
      <p:pic>
        <p:nvPicPr>
          <p:cNvPr id="4" name="Bildobjekt 3">
            <a:extLst>
              <a:ext uri="{FF2B5EF4-FFF2-40B4-BE49-F238E27FC236}">
                <a16:creationId xmlns:a16="http://schemas.microsoft.com/office/drawing/2014/main" id="{EA75ABE1-9CEA-E9BE-D229-769E6006445F}"/>
              </a:ext>
            </a:extLst>
          </p:cNvPr>
          <p:cNvPicPr>
            <a:picLocks noChangeAspect="1"/>
          </p:cNvPicPr>
          <p:nvPr/>
        </p:nvPicPr>
        <p:blipFill>
          <a:blip r:embed="rId4"/>
          <a:stretch>
            <a:fillRect/>
          </a:stretch>
        </p:blipFill>
        <p:spPr>
          <a:xfrm>
            <a:off x="487194" y="4438868"/>
            <a:ext cx="2591025" cy="1225402"/>
          </a:xfrm>
          <a:prstGeom prst="rect">
            <a:avLst/>
          </a:prstGeom>
        </p:spPr>
      </p:pic>
      <p:pic>
        <p:nvPicPr>
          <p:cNvPr id="7" name="Bildobjekt 6">
            <a:extLst>
              <a:ext uri="{FF2B5EF4-FFF2-40B4-BE49-F238E27FC236}">
                <a16:creationId xmlns:a16="http://schemas.microsoft.com/office/drawing/2014/main" id="{3E5A72C4-449F-B406-4A76-3D85F6837ECD}"/>
              </a:ext>
            </a:extLst>
          </p:cNvPr>
          <p:cNvPicPr>
            <a:picLocks noChangeAspect="1"/>
          </p:cNvPicPr>
          <p:nvPr/>
        </p:nvPicPr>
        <p:blipFill>
          <a:blip r:embed="rId5"/>
          <a:stretch>
            <a:fillRect/>
          </a:stretch>
        </p:blipFill>
        <p:spPr>
          <a:xfrm>
            <a:off x="3389371" y="4428987"/>
            <a:ext cx="2554445" cy="1280271"/>
          </a:xfrm>
          <a:prstGeom prst="rect">
            <a:avLst/>
          </a:prstGeom>
        </p:spPr>
      </p:pic>
      <p:pic>
        <p:nvPicPr>
          <p:cNvPr id="8" name="Bildobjekt 7">
            <a:extLst>
              <a:ext uri="{FF2B5EF4-FFF2-40B4-BE49-F238E27FC236}">
                <a16:creationId xmlns:a16="http://schemas.microsoft.com/office/drawing/2014/main" id="{E2056A41-6857-17B5-5D15-770096AF9907}"/>
              </a:ext>
            </a:extLst>
          </p:cNvPr>
          <p:cNvPicPr>
            <a:picLocks noChangeAspect="1"/>
          </p:cNvPicPr>
          <p:nvPr/>
        </p:nvPicPr>
        <p:blipFill>
          <a:blip r:embed="rId6"/>
          <a:stretch>
            <a:fillRect/>
          </a:stretch>
        </p:blipFill>
        <p:spPr>
          <a:xfrm>
            <a:off x="4041699" y="5928037"/>
            <a:ext cx="1249788" cy="445047"/>
          </a:xfrm>
          <a:prstGeom prst="rect">
            <a:avLst/>
          </a:prstGeom>
        </p:spPr>
      </p:pic>
      <p:pic>
        <p:nvPicPr>
          <p:cNvPr id="10" name="Bildobjekt 9">
            <a:extLst>
              <a:ext uri="{FF2B5EF4-FFF2-40B4-BE49-F238E27FC236}">
                <a16:creationId xmlns:a16="http://schemas.microsoft.com/office/drawing/2014/main" id="{6203925D-3A7D-478F-441D-6A83F94F3B0A}"/>
              </a:ext>
            </a:extLst>
          </p:cNvPr>
          <p:cNvPicPr>
            <a:picLocks noChangeAspect="1"/>
          </p:cNvPicPr>
          <p:nvPr/>
        </p:nvPicPr>
        <p:blipFill>
          <a:blip r:embed="rId7"/>
          <a:stretch>
            <a:fillRect/>
          </a:stretch>
        </p:blipFill>
        <p:spPr>
          <a:xfrm>
            <a:off x="6200100" y="4473974"/>
            <a:ext cx="2645893" cy="1292464"/>
          </a:xfrm>
          <a:prstGeom prst="rect">
            <a:avLst/>
          </a:prstGeom>
        </p:spPr>
      </p:pic>
      <p:pic>
        <p:nvPicPr>
          <p:cNvPr id="11" name="Bildobjekt 10">
            <a:extLst>
              <a:ext uri="{FF2B5EF4-FFF2-40B4-BE49-F238E27FC236}">
                <a16:creationId xmlns:a16="http://schemas.microsoft.com/office/drawing/2014/main" id="{9526E61F-0F39-6B43-10CC-730127759F9A}"/>
              </a:ext>
            </a:extLst>
          </p:cNvPr>
          <p:cNvPicPr>
            <a:picLocks noChangeAspect="1"/>
          </p:cNvPicPr>
          <p:nvPr/>
        </p:nvPicPr>
        <p:blipFill>
          <a:blip r:embed="rId8"/>
          <a:stretch>
            <a:fillRect/>
          </a:stretch>
        </p:blipFill>
        <p:spPr>
          <a:xfrm>
            <a:off x="6900515" y="5915844"/>
            <a:ext cx="1316850" cy="457240"/>
          </a:xfrm>
          <a:prstGeom prst="rect">
            <a:avLst/>
          </a:prstGeom>
        </p:spPr>
      </p:pic>
      <p:pic>
        <p:nvPicPr>
          <p:cNvPr id="12" name="Bildobjekt 11">
            <a:extLst>
              <a:ext uri="{FF2B5EF4-FFF2-40B4-BE49-F238E27FC236}">
                <a16:creationId xmlns:a16="http://schemas.microsoft.com/office/drawing/2014/main" id="{D2965A2F-14AC-E085-FE73-9B95B73F1537}"/>
              </a:ext>
            </a:extLst>
          </p:cNvPr>
          <p:cNvPicPr>
            <a:picLocks noChangeAspect="1"/>
          </p:cNvPicPr>
          <p:nvPr/>
        </p:nvPicPr>
        <p:blipFill>
          <a:blip r:embed="rId9"/>
          <a:stretch>
            <a:fillRect/>
          </a:stretch>
        </p:blipFill>
        <p:spPr>
          <a:xfrm>
            <a:off x="9202410" y="4618220"/>
            <a:ext cx="1072989" cy="438950"/>
          </a:xfrm>
          <a:prstGeom prst="rect">
            <a:avLst/>
          </a:prstGeom>
        </p:spPr>
      </p:pic>
      <p:pic>
        <p:nvPicPr>
          <p:cNvPr id="13" name="Bildobjekt 12">
            <a:extLst>
              <a:ext uri="{FF2B5EF4-FFF2-40B4-BE49-F238E27FC236}">
                <a16:creationId xmlns:a16="http://schemas.microsoft.com/office/drawing/2014/main" id="{11A30110-745F-A4F4-A3B3-14D7A918A2D5}"/>
              </a:ext>
            </a:extLst>
          </p:cNvPr>
          <p:cNvPicPr>
            <a:picLocks noChangeAspect="1"/>
          </p:cNvPicPr>
          <p:nvPr/>
        </p:nvPicPr>
        <p:blipFill>
          <a:blip r:embed="rId10"/>
          <a:stretch>
            <a:fillRect/>
          </a:stretch>
        </p:blipFill>
        <p:spPr>
          <a:xfrm>
            <a:off x="10850394" y="4621268"/>
            <a:ext cx="1066892" cy="432854"/>
          </a:xfrm>
          <a:prstGeom prst="rect">
            <a:avLst/>
          </a:prstGeom>
        </p:spPr>
      </p:pic>
      <p:pic>
        <p:nvPicPr>
          <p:cNvPr id="14" name="Bildobjekt 13">
            <a:extLst>
              <a:ext uri="{FF2B5EF4-FFF2-40B4-BE49-F238E27FC236}">
                <a16:creationId xmlns:a16="http://schemas.microsoft.com/office/drawing/2014/main" id="{11A2A2A0-28E9-E2E6-6604-B94BEEE5B774}"/>
              </a:ext>
            </a:extLst>
          </p:cNvPr>
          <p:cNvPicPr>
            <a:picLocks noChangeAspect="1"/>
          </p:cNvPicPr>
          <p:nvPr/>
        </p:nvPicPr>
        <p:blipFill>
          <a:blip r:embed="rId11"/>
          <a:stretch>
            <a:fillRect/>
          </a:stretch>
        </p:blipFill>
        <p:spPr>
          <a:xfrm>
            <a:off x="10026402" y="5290909"/>
            <a:ext cx="1072989" cy="475529"/>
          </a:xfrm>
          <a:prstGeom prst="rect">
            <a:avLst/>
          </a:prstGeom>
        </p:spPr>
      </p:pic>
      <p:cxnSp>
        <p:nvCxnSpPr>
          <p:cNvPr id="18" name="Rak koppling 17">
            <a:extLst>
              <a:ext uri="{FF2B5EF4-FFF2-40B4-BE49-F238E27FC236}">
                <a16:creationId xmlns:a16="http://schemas.microsoft.com/office/drawing/2014/main" id="{179C6A86-1AE0-532B-4103-DA48510BD719}"/>
              </a:ext>
            </a:extLst>
          </p:cNvPr>
          <p:cNvCxnSpPr>
            <a:cxnSpLocks/>
            <a:endCxn id="8" idx="0"/>
          </p:cNvCxnSpPr>
          <p:nvPr/>
        </p:nvCxnSpPr>
        <p:spPr>
          <a:xfrm>
            <a:off x="4666593" y="5391807"/>
            <a:ext cx="0" cy="536230"/>
          </a:xfrm>
          <a:prstGeom prst="line">
            <a:avLst/>
          </a:prstGeom>
        </p:spPr>
        <p:style>
          <a:lnRef idx="1">
            <a:schemeClr val="accent1"/>
          </a:lnRef>
          <a:fillRef idx="0">
            <a:schemeClr val="accent1"/>
          </a:fillRef>
          <a:effectRef idx="0">
            <a:schemeClr val="accent1"/>
          </a:effectRef>
          <a:fontRef idx="minor">
            <a:schemeClr val="tx1"/>
          </a:fontRef>
        </p:style>
      </p:cxnSp>
      <p:pic>
        <p:nvPicPr>
          <p:cNvPr id="21" name="Bildobjekt 20">
            <a:extLst>
              <a:ext uri="{FF2B5EF4-FFF2-40B4-BE49-F238E27FC236}">
                <a16:creationId xmlns:a16="http://schemas.microsoft.com/office/drawing/2014/main" id="{C86937EC-CE27-309D-F6D3-BFEF5FFABAA6}"/>
              </a:ext>
            </a:extLst>
          </p:cNvPr>
          <p:cNvPicPr>
            <a:picLocks noChangeAspect="1"/>
          </p:cNvPicPr>
          <p:nvPr/>
        </p:nvPicPr>
        <p:blipFill>
          <a:blip r:embed="rId12"/>
          <a:stretch>
            <a:fillRect/>
          </a:stretch>
        </p:blipFill>
        <p:spPr>
          <a:xfrm>
            <a:off x="7519997" y="5373253"/>
            <a:ext cx="6097" cy="542591"/>
          </a:xfrm>
          <a:prstGeom prst="rect">
            <a:avLst/>
          </a:prstGeom>
        </p:spPr>
      </p:pic>
      <p:cxnSp>
        <p:nvCxnSpPr>
          <p:cNvPr id="23" name="Rak koppling 22">
            <a:extLst>
              <a:ext uri="{FF2B5EF4-FFF2-40B4-BE49-F238E27FC236}">
                <a16:creationId xmlns:a16="http://schemas.microsoft.com/office/drawing/2014/main" id="{B61D56BC-9EEF-4E97-2C4A-D5526A5C504E}"/>
              </a:ext>
            </a:extLst>
          </p:cNvPr>
          <p:cNvCxnSpPr>
            <a:cxnSpLocks/>
            <a:endCxn id="14" idx="0"/>
          </p:cNvCxnSpPr>
          <p:nvPr/>
        </p:nvCxnSpPr>
        <p:spPr>
          <a:xfrm>
            <a:off x="10562896" y="4473974"/>
            <a:ext cx="1" cy="816935"/>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Rak koppling 25">
            <a:extLst>
              <a:ext uri="{FF2B5EF4-FFF2-40B4-BE49-F238E27FC236}">
                <a16:creationId xmlns:a16="http://schemas.microsoft.com/office/drawing/2014/main" id="{72C798A3-A95E-BF4B-794D-D3EA93CEA48E}"/>
              </a:ext>
            </a:extLst>
          </p:cNvPr>
          <p:cNvCxnSpPr>
            <a:cxnSpLocks/>
            <a:stCxn id="12" idx="3"/>
            <a:endCxn id="13" idx="1"/>
          </p:cNvCxnSpPr>
          <p:nvPr/>
        </p:nvCxnSpPr>
        <p:spPr>
          <a:xfrm>
            <a:off x="10275399" y="4837695"/>
            <a:ext cx="57499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6756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E29E7D9-5C0C-7E32-DC2F-3328DFBE9E54}"/>
              </a:ext>
            </a:extLst>
          </p:cNvPr>
          <p:cNvSpPr>
            <a:spLocks noGrp="1"/>
          </p:cNvSpPr>
          <p:nvPr>
            <p:ph type="ctrTitle"/>
          </p:nvPr>
        </p:nvSpPr>
        <p:spPr>
          <a:xfrm>
            <a:off x="1524000" y="2342824"/>
            <a:ext cx="9144000" cy="2387600"/>
          </a:xfrm>
        </p:spPr>
        <p:txBody>
          <a:bodyPr>
            <a:noAutofit/>
          </a:bodyPr>
          <a:lstStyle/>
          <a:p>
            <a:r>
              <a:rPr lang="sv-SE" sz="4800" dirty="0"/>
              <a:t>Förslag till mål och åtgärder för masshantering till avfallsplanen - beslut i KF 8 juni och fortsatt arbete</a:t>
            </a:r>
          </a:p>
        </p:txBody>
      </p:sp>
    </p:spTree>
    <p:extLst>
      <p:ext uri="{BB962C8B-B14F-4D97-AF65-F5344CB8AC3E}">
        <p14:creationId xmlns:p14="http://schemas.microsoft.com/office/powerpoint/2010/main" val="408665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20F153-A40A-8CEC-6C21-315172EC7E60}"/>
              </a:ext>
            </a:extLst>
          </p:cNvPr>
          <p:cNvSpPr>
            <a:spLocks noGrp="1"/>
          </p:cNvSpPr>
          <p:nvPr>
            <p:ph type="title"/>
          </p:nvPr>
        </p:nvSpPr>
        <p:spPr/>
        <p:txBody>
          <a:bodyPr/>
          <a:lstStyle/>
          <a:p>
            <a:r>
              <a:rPr lang="sv-SE" dirty="0"/>
              <a:t>Beslut i KF 8 juni 2023</a:t>
            </a:r>
          </a:p>
        </p:txBody>
      </p:sp>
      <p:sp>
        <p:nvSpPr>
          <p:cNvPr id="3" name="Platshållare för innehåll 2">
            <a:extLst>
              <a:ext uri="{FF2B5EF4-FFF2-40B4-BE49-F238E27FC236}">
                <a16:creationId xmlns:a16="http://schemas.microsoft.com/office/drawing/2014/main" id="{511AAC3A-AA8B-BBE7-96BA-BC49BBC3360A}"/>
              </a:ext>
            </a:extLst>
          </p:cNvPr>
          <p:cNvSpPr>
            <a:spLocks noGrp="1"/>
          </p:cNvSpPr>
          <p:nvPr>
            <p:ph idx="1"/>
          </p:nvPr>
        </p:nvSpPr>
        <p:spPr/>
        <p:txBody>
          <a:bodyPr>
            <a:normAutofit/>
          </a:bodyPr>
          <a:lstStyle/>
          <a:p>
            <a:pPr marL="0" indent="0">
              <a:buNone/>
            </a:pPr>
            <a:r>
              <a:rPr lang="sv-SE" dirty="0"/>
              <a:t>§ 5 0227/23 Komplettering av mål och åtgärder till Göteborgs Stads avfallsplan 2021–2030 </a:t>
            </a:r>
          </a:p>
          <a:p>
            <a:pPr marL="0" indent="0">
              <a:buNone/>
            </a:pPr>
            <a:r>
              <a:rPr lang="sv-SE" dirty="0"/>
              <a:t>Beslut Enligt kommunstyrelsens förslag: </a:t>
            </a:r>
          </a:p>
          <a:p>
            <a:pPr marL="514350" indent="-514350">
              <a:buAutoNum type="arabicPeriod"/>
            </a:pPr>
            <a:r>
              <a:rPr lang="sv-SE" dirty="0">
                <a:highlight>
                  <a:srgbClr val="FFFF00"/>
                </a:highlight>
              </a:rPr>
              <a:t>Göteborgs Stads avfallsplan 2021–2030 lokala bilaga kompletteras </a:t>
            </a:r>
            <a:r>
              <a:rPr lang="sv-SE" dirty="0"/>
              <a:t>i enlighet med bilaga 1 till kretslopp och vattennämndens handlingar 2023-02-09 § 37. </a:t>
            </a:r>
          </a:p>
          <a:p>
            <a:pPr marL="514350" indent="-514350">
              <a:buAutoNum type="arabicPeriod"/>
            </a:pPr>
            <a:r>
              <a:rPr lang="sv-SE" dirty="0"/>
              <a:t>Kommunfullmäktiges uppdrag 2020-12-10 §18 till kretslopp och vattennämnden, att under 2021 påbörja utredning där möjligheten att infoga mål och åtgärder, i den lokala bilagan för Göteborgs Stad, gällande farligt avfall, deponier och masshantering ska undersökas. I utredningen ska det framgå vilka konsekvenser det får ur de tre hållbarhetsperspektiven, förklaras fullgjort. </a:t>
            </a:r>
          </a:p>
        </p:txBody>
      </p:sp>
    </p:spTree>
    <p:extLst>
      <p:ext uri="{BB962C8B-B14F-4D97-AF65-F5344CB8AC3E}">
        <p14:creationId xmlns:p14="http://schemas.microsoft.com/office/powerpoint/2010/main" val="1155129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13EE5BF-E4D4-B573-7C15-A2E8FB66A9BA}"/>
              </a:ext>
            </a:extLst>
          </p:cNvPr>
          <p:cNvSpPr>
            <a:spLocks noGrp="1"/>
          </p:cNvSpPr>
          <p:nvPr>
            <p:ph type="title"/>
          </p:nvPr>
        </p:nvSpPr>
        <p:spPr/>
        <p:txBody>
          <a:bodyPr/>
          <a:lstStyle/>
          <a:p>
            <a:r>
              <a:rPr lang="sv-SE" dirty="0"/>
              <a:t>Bedömning ur ekonomisk dimension</a:t>
            </a:r>
          </a:p>
        </p:txBody>
      </p:sp>
      <p:sp>
        <p:nvSpPr>
          <p:cNvPr id="3" name="Platshållare för innehåll 2">
            <a:extLst>
              <a:ext uri="{FF2B5EF4-FFF2-40B4-BE49-F238E27FC236}">
                <a16:creationId xmlns:a16="http://schemas.microsoft.com/office/drawing/2014/main" id="{ABC3B859-01C7-A83D-76A8-4A694008131F}"/>
              </a:ext>
            </a:extLst>
          </p:cNvPr>
          <p:cNvSpPr>
            <a:spLocks noGrp="1"/>
          </p:cNvSpPr>
          <p:nvPr>
            <p:ph idx="1"/>
          </p:nvPr>
        </p:nvSpPr>
        <p:spPr/>
        <p:txBody>
          <a:bodyPr>
            <a:normAutofit fontScale="92500" lnSpcReduction="10000"/>
          </a:bodyPr>
          <a:lstStyle/>
          <a:p>
            <a:r>
              <a:rPr lang="sv-SE" dirty="0"/>
              <a:t>Om förslagen till åtgärder </a:t>
            </a:r>
            <a:r>
              <a:rPr lang="sv-SE" dirty="0">
                <a:highlight>
                  <a:srgbClr val="FFFF00"/>
                </a:highlight>
              </a:rPr>
              <a:t>genomförs beräknas kostnaden för masshanteringen och materialförsörjningen att minska med cirka 10 procent</a:t>
            </a:r>
            <a:r>
              <a:rPr lang="sv-SE" dirty="0"/>
              <a:t>. Minskningen beror på billigare transporter på grund av kortare avstånd och högre fyllnadsgrad samt att ökad konkurrens och mer återvinning förväntas ge billigare mottagning och lägre materialpriser. Att beräkna den exakta besparingen av kostnader vid ett mer effektivt produktionssystem är komplicerat. Den totala besparingen per år för en bättre materialförsörjning och ökad återvinning är </a:t>
            </a:r>
            <a:r>
              <a:rPr lang="sv-SE" dirty="0">
                <a:highlight>
                  <a:srgbClr val="FFFF00"/>
                </a:highlight>
              </a:rPr>
              <a:t>troligtvis i storleksordningen 100 miljoner kronor per år</a:t>
            </a:r>
            <a:r>
              <a:rPr lang="sv-SE" dirty="0"/>
              <a:t>. </a:t>
            </a:r>
          </a:p>
          <a:p>
            <a:r>
              <a:rPr lang="sv-SE" dirty="0"/>
              <a:t>Enligt remissvaren kommer mål och åtgärder för masshantering att, framför allt inledningsvis, kräva personella resurser från ett tiotal berörda förvaltningar och bolag i staden. Det är enbart miljöförvaltningen och </a:t>
            </a:r>
            <a:r>
              <a:rPr lang="sv-SE" dirty="0" err="1"/>
              <a:t>Renova</a:t>
            </a:r>
            <a:r>
              <a:rPr lang="sv-SE" dirty="0"/>
              <a:t> AB som i sina remissvar har gjort en uppskattning av behoven. För miljöförvaltningens del rör det sig om ett ökat tillsynsbehov med 0,3-0,4 årsarbetskrafter. För </a:t>
            </a:r>
            <a:r>
              <a:rPr lang="sv-SE" dirty="0" err="1"/>
              <a:t>Renova</a:t>
            </a:r>
            <a:r>
              <a:rPr lang="sv-SE" dirty="0"/>
              <a:t> AB:s del krävs anställning av en person. Kretslopp och vattenförvaltningen bedömer att det krävs 0,5 årsarbetskrafter de första åren. </a:t>
            </a:r>
          </a:p>
        </p:txBody>
      </p:sp>
    </p:spTree>
    <p:extLst>
      <p:ext uri="{BB962C8B-B14F-4D97-AF65-F5344CB8AC3E}">
        <p14:creationId xmlns:p14="http://schemas.microsoft.com/office/powerpoint/2010/main" val="1220664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13EE5BF-E4D4-B573-7C15-A2E8FB66A9BA}"/>
              </a:ext>
            </a:extLst>
          </p:cNvPr>
          <p:cNvSpPr>
            <a:spLocks noGrp="1"/>
          </p:cNvSpPr>
          <p:nvPr>
            <p:ph type="title"/>
          </p:nvPr>
        </p:nvSpPr>
        <p:spPr/>
        <p:txBody>
          <a:bodyPr/>
          <a:lstStyle/>
          <a:p>
            <a:r>
              <a:rPr lang="sv-SE" dirty="0"/>
              <a:t>Bedömning ur ekologisk dimension</a:t>
            </a:r>
          </a:p>
        </p:txBody>
      </p:sp>
      <p:sp>
        <p:nvSpPr>
          <p:cNvPr id="3" name="Platshållare för innehåll 2">
            <a:extLst>
              <a:ext uri="{FF2B5EF4-FFF2-40B4-BE49-F238E27FC236}">
                <a16:creationId xmlns:a16="http://schemas.microsoft.com/office/drawing/2014/main" id="{ABC3B859-01C7-A83D-76A8-4A694008131F}"/>
              </a:ext>
            </a:extLst>
          </p:cNvPr>
          <p:cNvSpPr>
            <a:spLocks noGrp="1"/>
          </p:cNvSpPr>
          <p:nvPr>
            <p:ph idx="1"/>
          </p:nvPr>
        </p:nvSpPr>
        <p:spPr/>
        <p:txBody>
          <a:bodyPr>
            <a:normAutofit/>
          </a:bodyPr>
          <a:lstStyle/>
          <a:p>
            <a:r>
              <a:rPr lang="sv-SE" dirty="0"/>
              <a:t>I utredningen av masshanteringsmål och -åtgärder framgår att det går att </a:t>
            </a:r>
            <a:r>
              <a:rPr lang="sv-SE" dirty="0">
                <a:highlight>
                  <a:srgbClr val="FFFF00"/>
                </a:highlight>
              </a:rPr>
              <a:t>minska klimatpåverkan från masshanteringen med 30 procent</a:t>
            </a:r>
            <a:r>
              <a:rPr lang="sv-SE" dirty="0"/>
              <a:t>. Förslaget om masshantering kopplar till mål i stadens miljö- och klimatprogram, till exempel delmål om att Minska klimatpåverkan från transporter och strategierna Vi driver på utvecklingen av cirkulär ekonomi, Vi driver på utvecklingen för hållbart byggande och Vi driver på utvecklingen av hållbara transporter. Dessa påverkas alla positivt av de föreslagna målen och åtgärderna för masshantering. </a:t>
            </a:r>
          </a:p>
        </p:txBody>
      </p:sp>
    </p:spTree>
    <p:extLst>
      <p:ext uri="{BB962C8B-B14F-4D97-AF65-F5344CB8AC3E}">
        <p14:creationId xmlns:p14="http://schemas.microsoft.com/office/powerpoint/2010/main" val="4280350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13EE5BF-E4D4-B573-7C15-A2E8FB66A9BA}"/>
              </a:ext>
            </a:extLst>
          </p:cNvPr>
          <p:cNvSpPr>
            <a:spLocks noGrp="1"/>
          </p:cNvSpPr>
          <p:nvPr>
            <p:ph type="title"/>
          </p:nvPr>
        </p:nvSpPr>
        <p:spPr/>
        <p:txBody>
          <a:bodyPr/>
          <a:lstStyle/>
          <a:p>
            <a:r>
              <a:rPr lang="sv-SE" dirty="0"/>
              <a:t>Bedömning ur social dimension</a:t>
            </a:r>
          </a:p>
        </p:txBody>
      </p:sp>
      <p:sp>
        <p:nvSpPr>
          <p:cNvPr id="3" name="Platshållare för innehåll 2">
            <a:extLst>
              <a:ext uri="{FF2B5EF4-FFF2-40B4-BE49-F238E27FC236}">
                <a16:creationId xmlns:a16="http://schemas.microsoft.com/office/drawing/2014/main" id="{ABC3B859-01C7-A83D-76A8-4A694008131F}"/>
              </a:ext>
            </a:extLst>
          </p:cNvPr>
          <p:cNvSpPr>
            <a:spLocks noGrp="1"/>
          </p:cNvSpPr>
          <p:nvPr>
            <p:ph idx="1"/>
          </p:nvPr>
        </p:nvSpPr>
        <p:spPr>
          <a:xfrm>
            <a:off x="1056000" y="1755163"/>
            <a:ext cx="10080000" cy="4168785"/>
          </a:xfrm>
        </p:spPr>
        <p:txBody>
          <a:bodyPr>
            <a:normAutofit/>
          </a:bodyPr>
          <a:lstStyle/>
          <a:p>
            <a:r>
              <a:rPr lang="sv-SE" dirty="0">
                <a:highlight>
                  <a:srgbClr val="FFFF00"/>
                </a:highlight>
              </a:rPr>
              <a:t>Stadsledningskontoret inte har funnit några särskilda aspekter på frågan utifrån denna dimension.</a:t>
            </a:r>
          </a:p>
        </p:txBody>
      </p:sp>
    </p:spTree>
    <p:extLst>
      <p:ext uri="{BB962C8B-B14F-4D97-AF65-F5344CB8AC3E}">
        <p14:creationId xmlns:p14="http://schemas.microsoft.com/office/powerpoint/2010/main" val="2862918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949FDB-A126-E0CB-BA17-9579F92280DF}"/>
              </a:ext>
            </a:extLst>
          </p:cNvPr>
          <p:cNvSpPr>
            <a:spLocks noGrp="1"/>
          </p:cNvSpPr>
          <p:nvPr>
            <p:ph type="title"/>
          </p:nvPr>
        </p:nvSpPr>
        <p:spPr>
          <a:xfrm>
            <a:off x="407988" y="404813"/>
            <a:ext cx="9170279" cy="736959"/>
          </a:xfrm>
        </p:spPr>
        <p:txBody>
          <a:bodyPr anchor="ctr">
            <a:normAutofit/>
          </a:bodyPr>
          <a:lstStyle/>
          <a:p>
            <a:r>
              <a:rPr lang="sv-SE" b="0"/>
              <a:t>Två nya mål i avfallsplanen</a:t>
            </a:r>
          </a:p>
        </p:txBody>
      </p:sp>
      <p:sp>
        <p:nvSpPr>
          <p:cNvPr id="3" name="Platshållare för innehåll 2">
            <a:extLst>
              <a:ext uri="{FF2B5EF4-FFF2-40B4-BE49-F238E27FC236}">
                <a16:creationId xmlns:a16="http://schemas.microsoft.com/office/drawing/2014/main" id="{3C41BC57-F5DF-13CA-7A1D-2CB3512FB130}"/>
              </a:ext>
            </a:extLst>
          </p:cNvPr>
          <p:cNvSpPr>
            <a:spLocks noGrp="1"/>
          </p:cNvSpPr>
          <p:nvPr>
            <p:ph sz="half" idx="10"/>
          </p:nvPr>
        </p:nvSpPr>
        <p:spPr>
          <a:xfrm>
            <a:off x="417075" y="1736729"/>
            <a:ext cx="6565616" cy="4175126"/>
          </a:xfrm>
        </p:spPr>
        <p:txBody>
          <a:bodyPr>
            <a:normAutofit/>
          </a:bodyPr>
          <a:lstStyle/>
          <a:p>
            <a:pPr marL="0" indent="0">
              <a:buNone/>
            </a:pPr>
            <a:r>
              <a:rPr lang="sv-SE" b="1" dirty="0"/>
              <a:t>Mål 18. 2030 ska Göteborg återanvända och återvinna 100 procent av de överskottsmassor som bedömts som användbara efter en teknisk och miljömässig bedömning. </a:t>
            </a:r>
          </a:p>
          <a:p>
            <a:pPr marL="0" indent="0">
              <a:buNone/>
            </a:pPr>
            <a:r>
              <a:rPr lang="sv-SE" dirty="0"/>
              <a:t>Sammankallande part: Exploateringsnämnden. </a:t>
            </a:r>
          </a:p>
          <a:p>
            <a:pPr marL="0" indent="0">
              <a:buNone/>
            </a:pPr>
            <a:endParaRPr lang="sv-SE" dirty="0"/>
          </a:p>
          <a:p>
            <a:pPr marL="0" indent="0">
              <a:buNone/>
            </a:pPr>
            <a:r>
              <a:rPr lang="sv-SE" b="1" dirty="0"/>
              <a:t>Mål 19. 2030 ska 50 procent av inköpen av berg- och jordprodukter i Göteborg utgöras av återanvända eller återvunna material. </a:t>
            </a:r>
          </a:p>
          <a:p>
            <a:pPr marL="0" indent="0">
              <a:buNone/>
            </a:pPr>
            <a:r>
              <a:rPr lang="sv-SE" dirty="0"/>
              <a:t>Sammankallande part: Exploateringsnämnden.</a:t>
            </a:r>
          </a:p>
          <a:p>
            <a:pPr marL="0" indent="0">
              <a:buNone/>
            </a:pPr>
            <a:endParaRPr lang="sv-SE" dirty="0"/>
          </a:p>
        </p:txBody>
      </p:sp>
      <p:pic>
        <p:nvPicPr>
          <p:cNvPr id="7" name="Bildobjekt 6" descr="En bild som visar utomhus, himmel, moln, mark&#10;&#10;Automatiskt genererad beskrivning">
            <a:extLst>
              <a:ext uri="{FF2B5EF4-FFF2-40B4-BE49-F238E27FC236}">
                <a16:creationId xmlns:a16="http://schemas.microsoft.com/office/drawing/2014/main" id="{2D25F79C-E999-3699-5645-B47875237E93}"/>
              </a:ext>
            </a:extLst>
          </p:cNvPr>
          <p:cNvPicPr>
            <a:picLocks noChangeAspect="1"/>
          </p:cNvPicPr>
          <p:nvPr/>
        </p:nvPicPr>
        <p:blipFill rotWithShape="1">
          <a:blip r:embed="rId3">
            <a:extLst>
              <a:ext uri="{28A0092B-C50C-407E-A947-70E740481C1C}">
                <a14:useLocalDpi xmlns:a14="http://schemas.microsoft.com/office/drawing/2010/main" val="0"/>
              </a:ext>
            </a:extLst>
          </a:blip>
          <a:srcRect l="4002" r="20982" b="-1"/>
          <a:stretch/>
        </p:blipFill>
        <p:spPr>
          <a:xfrm>
            <a:off x="7558864" y="1378934"/>
            <a:ext cx="2752921" cy="2752344"/>
          </a:xfrm>
          <a:prstGeom prst="rect">
            <a:avLst/>
          </a:prstGeom>
          <a:noFill/>
        </p:spPr>
      </p:pic>
      <p:pic>
        <p:nvPicPr>
          <p:cNvPr id="4" name="Bildobjekt 3">
            <a:extLst>
              <a:ext uri="{FF2B5EF4-FFF2-40B4-BE49-F238E27FC236}">
                <a16:creationId xmlns:a16="http://schemas.microsoft.com/office/drawing/2014/main" id="{A8FBB4A3-E58F-BF17-7399-551A92D5E742}"/>
              </a:ext>
            </a:extLst>
          </p:cNvPr>
          <p:cNvPicPr>
            <a:picLocks noChangeAspect="1"/>
          </p:cNvPicPr>
          <p:nvPr/>
        </p:nvPicPr>
        <p:blipFill>
          <a:blip r:embed="rId4"/>
          <a:stretch>
            <a:fillRect/>
          </a:stretch>
        </p:blipFill>
        <p:spPr>
          <a:xfrm>
            <a:off x="8169034" y="3598223"/>
            <a:ext cx="3068942" cy="2338242"/>
          </a:xfrm>
          <a:prstGeom prst="rect">
            <a:avLst/>
          </a:prstGeom>
        </p:spPr>
      </p:pic>
    </p:spTree>
    <p:extLst>
      <p:ext uri="{BB962C8B-B14F-4D97-AF65-F5344CB8AC3E}">
        <p14:creationId xmlns:p14="http://schemas.microsoft.com/office/powerpoint/2010/main" val="1852111030"/>
      </p:ext>
    </p:extLst>
  </p:cSld>
  <p:clrMapOvr>
    <a:masterClrMapping/>
  </p:clrMapOvr>
</p:sld>
</file>

<file path=ppt/theme/theme1.xml><?xml version="1.0" encoding="utf-8"?>
<a:theme xmlns:a="http://schemas.openxmlformats.org/drawingml/2006/main" name="Göteborgs Stad – Blå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potx" id="{E8C2CDE9-A372-4318-9364-2653876224BF}" vid="{3A6B54F0-68F7-4DD6-93BC-770E5F145525}"/>
    </a:ext>
  </a:extLst>
</a:theme>
</file>

<file path=ppt/theme/theme10.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öteborgs Stad – Mörkblå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potx" id="{E8C2CDE9-A372-4318-9364-2653876224BF}" vid="{EEB67F67-F756-4687-8A7F-E9CE7BFCAAC1}"/>
    </a:ext>
  </a:extLst>
</a:theme>
</file>

<file path=ppt/theme/theme3.xml><?xml version="1.0" encoding="utf-8"?>
<a:theme xmlns:a="http://schemas.openxmlformats.org/drawingml/2006/main" name="Göteborgs Stad – Röd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potx" id="{E8C2CDE9-A372-4318-9364-2653876224BF}" vid="{E350738D-2F23-4A66-8E07-539029966823}"/>
    </a:ext>
  </a:extLst>
</a:theme>
</file>

<file path=ppt/theme/theme4.xml><?xml version="1.0" encoding="utf-8"?>
<a:theme xmlns:a="http://schemas.openxmlformats.org/drawingml/2006/main" name="Göteborgs Stad – Turkos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potx" id="{E8C2CDE9-A372-4318-9364-2653876224BF}" vid="{1892649E-0CF4-4A81-B303-03DC124E9C0D}"/>
    </a:ext>
  </a:extLst>
</a:theme>
</file>

<file path=ppt/theme/theme5.xml><?xml version="1.0" encoding="utf-8"?>
<a:theme xmlns:a="http://schemas.openxmlformats.org/drawingml/2006/main" name="Göteborgs Stad – Rosa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potx" id="{E8C2CDE9-A372-4318-9364-2653876224BF}" vid="{50D7DE75-A9CC-4C3A-A088-9F0E23B7F518}"/>
    </a:ext>
  </a:extLst>
</a:theme>
</file>

<file path=ppt/theme/theme6.xml><?xml version="1.0" encoding="utf-8"?>
<a:theme xmlns:a="http://schemas.openxmlformats.org/drawingml/2006/main" name="Göteborgs Stad – Grön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potx" id="{E8C2CDE9-A372-4318-9364-2653876224BF}" vid="{B295FE3C-BB9E-4D99-AA6B-72CA81C52049}"/>
    </a:ext>
  </a:extLst>
</a:theme>
</file>

<file path=ppt/theme/theme7.xml><?xml version="1.0" encoding="utf-8"?>
<a:theme xmlns:a="http://schemas.openxmlformats.org/drawingml/2006/main" name="Göteborgs Stad – Lila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potx" id="{E8C2CDE9-A372-4318-9364-2653876224BF}" vid="{75DD0039-48A7-4254-A802-60C3819E21A3}"/>
    </a:ext>
  </a:extLst>
</a:theme>
</file>

<file path=ppt/theme/theme8.xml><?xml version="1.0" encoding="utf-8"?>
<a:theme xmlns:a="http://schemas.openxmlformats.org/drawingml/2006/main" name="Göteborgs Stad – Gul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potx" id="{E8C2CDE9-A372-4318-9364-2653876224BF}" vid="{A1304CDE-75EC-47CC-876A-893BE679249B}"/>
    </a:ext>
  </a:extLst>
</a:theme>
</file>

<file path=ppt/theme/theme9.xml><?xml version="1.0" encoding="utf-8"?>
<a:theme xmlns:a="http://schemas.openxmlformats.org/drawingml/2006/main" name="Office-tema">
  <a:themeElements>
    <a:clrScheme name="Göteborgs Stad Powerpoint">
      <a:dk1>
        <a:sysClr val="windowText" lastClr="000000"/>
      </a:dk1>
      <a:lt1>
        <a:sysClr val="window" lastClr="FFFFFF"/>
      </a:lt1>
      <a:dk2>
        <a:srgbClr val="495663"/>
      </a:dk2>
      <a:lt2>
        <a:srgbClr val="FFCD37"/>
      </a:lt2>
      <a:accent1>
        <a:srgbClr val="0077BC"/>
      </a:accent1>
      <a:accent2>
        <a:srgbClr val="D24723"/>
      </a:accent2>
      <a:accent3>
        <a:srgbClr val="008391"/>
      </a:accent3>
      <a:accent4>
        <a:srgbClr val="D53878"/>
      </a:accent4>
      <a:accent5>
        <a:srgbClr val="008868"/>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31DCE1E63D9DBB4BBF77575DAC9CEA7D" ma:contentTypeVersion="15" ma:contentTypeDescription="Skapa ett nytt dokument." ma:contentTypeScope="" ma:versionID="6eb8b1100423d93de7ec7e9835e8b23f">
  <xsd:schema xmlns:xsd="http://www.w3.org/2001/XMLSchema" xmlns:xs="http://www.w3.org/2001/XMLSchema" xmlns:p="http://schemas.microsoft.com/office/2006/metadata/properties" xmlns:ns2="29cde85b-4909-46eb-b26e-e1a5bd05719f" xmlns:ns3="13b80021-e10b-47f7-8fe9-f1254ba8d683" targetNamespace="http://schemas.microsoft.com/office/2006/metadata/properties" ma:root="true" ma:fieldsID="3ddd84c02d1908ba77a4d155282042db" ns2:_="" ns3:_="">
    <xsd:import namespace="29cde85b-4909-46eb-b26e-e1a5bd05719f"/>
    <xsd:import namespace="13b80021-e10b-47f7-8fe9-f1254ba8d68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ServiceObjectDetectorVersions" minOccurs="0"/>
                <xsd:element ref="ns2:MediaLengthInSecond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cde85b-4909-46eb-b26e-e1a5bd0571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Bildmarkeringar" ma:readOnly="false" ma:fieldId="{5cf76f15-5ced-4ddc-b409-7134ff3c332f}" ma:taxonomyMulti="true" ma:sspId="346dfa3c-b651-4bbc-9963-d4a085471163"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3b80021-e10b-47f7-8fe9-f1254ba8d683"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element name="TaxCatchAll" ma:index="14" nillable="true" ma:displayName="Taxonomy Catch All Column" ma:hidden="true" ma:list="{796674b9-5df7-4726-82ba-f53c3b1c46c9}" ma:internalName="TaxCatchAll" ma:showField="CatchAllData" ma:web="13b80021-e10b-47f7-8fe9-f1254ba8d68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9cde85b-4909-46eb-b26e-e1a5bd05719f">
      <Terms xmlns="http://schemas.microsoft.com/office/infopath/2007/PartnerControls"/>
    </lcf76f155ced4ddcb4097134ff3c332f>
    <TaxCatchAll xmlns="13b80021-e10b-47f7-8fe9-f1254ba8d683" xsi:nil="true"/>
  </documentManagement>
</p:properties>
</file>

<file path=customXml/itemProps1.xml><?xml version="1.0" encoding="utf-8"?>
<ds:datastoreItem xmlns:ds="http://schemas.openxmlformats.org/officeDocument/2006/customXml" ds:itemID="{9038CF13-52E0-4549-B6E3-24A3418768CA}"/>
</file>

<file path=customXml/itemProps2.xml><?xml version="1.0" encoding="utf-8"?>
<ds:datastoreItem xmlns:ds="http://schemas.openxmlformats.org/officeDocument/2006/customXml" ds:itemID="{ECBBAA42-13E2-457B-87AA-7C3808CF8DC7}">
  <ds:schemaRefs>
    <ds:schemaRef ds:uri="http://schemas.microsoft.com/sharepoint/v3/contenttype/forms"/>
  </ds:schemaRefs>
</ds:datastoreItem>
</file>

<file path=customXml/itemProps3.xml><?xml version="1.0" encoding="utf-8"?>
<ds:datastoreItem xmlns:ds="http://schemas.openxmlformats.org/officeDocument/2006/customXml" ds:itemID="{72719B67-B3BA-483F-84EF-EFADFD65CDC7}">
  <ds:schemaRefs>
    <ds:schemaRef ds:uri="http://schemas.microsoft.com/office/2006/documentManagement/types"/>
    <ds:schemaRef ds:uri="http://purl.org/dc/elements/1.1/"/>
    <ds:schemaRef ds:uri="http://schemas.microsoft.com/office/2006/metadata/properties"/>
    <ds:schemaRef ds:uri="85d0b265-a21b-44c7-be67-fd82d0891308"/>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1339</Words>
  <Application>Microsoft Office PowerPoint</Application>
  <PresentationFormat>Bredbild</PresentationFormat>
  <Paragraphs>124</Paragraphs>
  <Slides>23</Slides>
  <Notes>14</Notes>
  <HiddenSlides>7</HiddenSlides>
  <MMClips>0</MMClips>
  <ScaleCrop>false</ScaleCrop>
  <HeadingPairs>
    <vt:vector size="6" baseType="variant">
      <vt:variant>
        <vt:lpstr>Använt teckensnitt</vt:lpstr>
      </vt:variant>
      <vt:variant>
        <vt:i4>4</vt:i4>
      </vt:variant>
      <vt:variant>
        <vt:lpstr>Tema</vt:lpstr>
      </vt:variant>
      <vt:variant>
        <vt:i4>8</vt:i4>
      </vt:variant>
      <vt:variant>
        <vt:lpstr>Bildrubriker</vt:lpstr>
      </vt:variant>
      <vt:variant>
        <vt:i4>23</vt:i4>
      </vt:variant>
    </vt:vector>
  </HeadingPairs>
  <TitlesOfParts>
    <vt:vector size="35" baseType="lpstr">
      <vt:lpstr>Arial</vt:lpstr>
      <vt:lpstr>Arial Black</vt:lpstr>
      <vt:lpstr>Calibri</vt:lpstr>
      <vt:lpstr>Wingdings</vt:lpstr>
      <vt:lpstr>Göteborgs Stad – Blå dekor</vt:lpstr>
      <vt:lpstr>Göteborgs Stad – Mörkblå dekor</vt:lpstr>
      <vt:lpstr>Göteborgs Stad – Röd dekor</vt:lpstr>
      <vt:lpstr>Göteborgs Stad – Turkos dekor</vt:lpstr>
      <vt:lpstr>Göteborgs Stad – Rosa dekor</vt:lpstr>
      <vt:lpstr>Göteborgs Stad – Grön dekor</vt:lpstr>
      <vt:lpstr>Göteborgs Stad – Lila dekor</vt:lpstr>
      <vt:lpstr>Göteborgs Stad – Gul dekor</vt:lpstr>
      <vt:lpstr>Göteborgs stads avfallsplan 2021-2030  </vt:lpstr>
      <vt:lpstr>Ny organisation i Göteborg från 1 januari 2023:</vt:lpstr>
      <vt:lpstr>Exploateringsförvaltningen:</vt:lpstr>
      <vt:lpstr>Förslag till mål och åtgärder för masshantering till avfallsplanen - beslut i KF 8 juni och fortsatt arbete</vt:lpstr>
      <vt:lpstr>Beslut i KF 8 juni 2023</vt:lpstr>
      <vt:lpstr>Bedömning ur ekonomisk dimension</vt:lpstr>
      <vt:lpstr>Bedömning ur ekologisk dimension</vt:lpstr>
      <vt:lpstr>Bedömning ur social dimension</vt:lpstr>
      <vt:lpstr>Två nya mål i avfallsplanen</vt:lpstr>
      <vt:lpstr>Åtgärd 1</vt:lpstr>
      <vt:lpstr>Åtgärd 2</vt:lpstr>
      <vt:lpstr>Åtgärd 3</vt:lpstr>
      <vt:lpstr>Avgränsningar</vt:lpstr>
      <vt:lpstr>Frågeställningar som vi stött på</vt:lpstr>
      <vt:lpstr>Några utdrag från rapporten:</vt:lpstr>
      <vt:lpstr>Befintliga anläggningar i regionen</vt:lpstr>
      <vt:lpstr>En uppskattning av framtidens materialförsörjning</vt:lpstr>
      <vt:lpstr>Exemplet naturgrus</vt:lpstr>
      <vt:lpstr>Slutsatser</vt:lpstr>
      <vt:lpstr>Mätning av målförslagen</vt:lpstr>
      <vt:lpstr>Pågående arbete</vt:lpstr>
      <vt:lpstr>Uppföljning av avfallsplanen </vt:lpstr>
      <vt:lpstr>Avslutning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16:9</dc:title>
  <dc:creator/>
  <cp:lastModifiedBy/>
  <cp:revision>4</cp:revision>
  <dcterms:created xsi:type="dcterms:W3CDTF">2018-09-13T15:17:52Z</dcterms:created>
  <dcterms:modified xsi:type="dcterms:W3CDTF">2024-09-29T16:06:02Z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0x01010002D3D821C6ADD2469F819B0E3CCC2846</vt:lpwstr>
  </property>
</Properties>
</file>