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797675" cy="9926638"/>
  <p:embeddedFontLst>
    <p:embeddedFont>
      <p:font typeface="Jost" panose="020B0604020202020204" charset="0"/>
      <p:regular r:id="rId15"/>
      <p:bold r:id="rId16"/>
      <p:italic r:id="rId17"/>
      <p:boldItalic r:id="rId18"/>
    </p:embeddedFont>
    <p:embeddedFont>
      <p:font typeface="Jost Black" panose="020B0604020202020204" charset="0"/>
      <p:bold r:id="rId19"/>
      <p:boldItalic r:id="rId20"/>
    </p:embeddedFont>
    <p:embeddedFont>
      <p:font typeface="Jost ExtraBold" panose="020B0604020202020204" charset="0"/>
      <p:bold r:id="rId21"/>
      <p:boldItalic r:id="rId22"/>
    </p:embeddedFont>
    <p:embeddedFont>
      <p:font typeface="Jost SemiBold" panose="020B060402020202020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Open Sans SemiBold" panose="020B0706030804020204" pitchFamily="34" charset="0"/>
      <p:regular r:id="rId31"/>
      <p:bold r:id="rId32"/>
      <p:italic r:id="rId33"/>
      <p:boldItalic r:id="rId34"/>
    </p:embeddedFont>
    <p:embeddedFont>
      <p:font typeface="Play"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LCe4V510C8V+b5f92N/ulyE7i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3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customschemas.google.com/relationships/presentationmetadata" Target="metadata"/><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e49d36794f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g2e49d36794f_0_0: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073166b5fe_0_6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Dessutom ska vi samarbeta med 100 organisationer (företag, myndigheter, akademi, civilsamhälle), tillsammans med 1000 experter och involvera 10 000 invånare. När programmet är i full drift kommer ha en årlig budget på 150 miljoner kr. </a:t>
            </a:r>
            <a:endParaRPr/>
          </a:p>
        </p:txBody>
      </p:sp>
      <p:sp>
        <p:nvSpPr>
          <p:cNvPr id="157" name="Google Shape;157;g3073166b5fe_0_66: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073166b5fe_0_7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Dessutom ska vi samarbeta med 100 organisationer (företag, myndigheter, akademi, civilsamhälle), tillsammans med 1000 experter och involvera 10 000 invånare. När programmet är i full drift kommer ha en årlig budget på 150 miljoner kr. </a:t>
            </a:r>
            <a:endParaRPr/>
          </a:p>
        </p:txBody>
      </p:sp>
      <p:sp>
        <p:nvSpPr>
          <p:cNvPr id="163" name="Google Shape;163;g3073166b5fe_0_71: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049e179c63_0_19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Justeras kontinuerligt utifrån ny kunskap och praktisk erfarenhet.</a:t>
            </a:r>
            <a:endParaRPr/>
          </a:p>
          <a:p>
            <a:pPr marL="0" lvl="0" indent="0" algn="l" rtl="0">
              <a:lnSpc>
                <a:spcPct val="100000"/>
              </a:lnSpc>
              <a:spcBef>
                <a:spcPts val="0"/>
              </a:spcBef>
              <a:spcAft>
                <a:spcPts val="0"/>
              </a:spcAft>
              <a:buSzPts val="1400"/>
              <a:buNone/>
            </a:pPr>
            <a:endParaRPr/>
          </a:p>
        </p:txBody>
      </p:sp>
      <p:sp>
        <p:nvSpPr>
          <p:cNvPr id="170" name="Google Shape;170;g3049e179c63_0_198: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073166b5fe_0_8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Genom nya samarbeten och nya arbetssätt sker innovationer som skapar långsiktiga lösningar på globala samhällsutmaningar och stärker Sveriges globala konkurrenskraft. </a:t>
            </a:r>
            <a:r>
              <a:rPr lang="sv-SE" sz="800" b="1">
                <a:latin typeface="Jost"/>
                <a:ea typeface="Jost"/>
                <a:cs typeface="Jost"/>
                <a:sym typeface="Jost"/>
              </a:rPr>
              <a:t>Sveriges innovationssatsning</a:t>
            </a:r>
            <a:endParaRPr sz="800" b="1">
              <a:latin typeface="Jost"/>
              <a:ea typeface="Jost"/>
              <a:cs typeface="Jost"/>
              <a:sym typeface="Jost"/>
            </a:endParaRPr>
          </a:p>
          <a:p>
            <a:pPr marL="0" lvl="0" indent="0" algn="l" rtl="0">
              <a:spcBef>
                <a:spcPts val="0"/>
              </a:spcBef>
              <a:spcAft>
                <a:spcPts val="0"/>
              </a:spcAft>
              <a:buClr>
                <a:schemeClr val="dk1"/>
              </a:buClr>
              <a:buSzPts val="1100"/>
              <a:buFont typeface="Arial"/>
              <a:buNone/>
            </a:pPr>
            <a:r>
              <a:rPr lang="sv-SE" sz="800" b="1">
                <a:latin typeface="Jost"/>
                <a:ea typeface="Jost"/>
                <a:cs typeface="Jost"/>
                <a:sym typeface="Jost"/>
              </a:rPr>
              <a:t>-Impact Innovation</a:t>
            </a:r>
            <a:endParaRPr sz="800" b="1">
              <a:latin typeface="Jost"/>
              <a:ea typeface="Jost"/>
              <a:cs typeface="Jost"/>
              <a:sym typeface="Jost"/>
            </a:endParaRPr>
          </a:p>
          <a:p>
            <a:pPr marL="0" lvl="0" indent="0" algn="l" rtl="0">
              <a:lnSpc>
                <a:spcPct val="115000"/>
              </a:lnSpc>
              <a:spcBef>
                <a:spcPts val="0"/>
              </a:spcBef>
              <a:spcAft>
                <a:spcPts val="0"/>
              </a:spcAft>
              <a:buClr>
                <a:schemeClr val="dk1"/>
              </a:buClr>
              <a:buSzPts val="1100"/>
              <a:buFont typeface="Arial"/>
              <a:buNone/>
            </a:pPr>
            <a:endParaRPr sz="800">
              <a:latin typeface="Jost"/>
              <a:ea typeface="Jost"/>
              <a:cs typeface="Jost"/>
              <a:sym typeface="Jost"/>
            </a:endParaRPr>
          </a:p>
          <a:p>
            <a:pPr marL="457200" lvl="0" indent="-279400" algn="l" rtl="0">
              <a:lnSpc>
                <a:spcPct val="115000"/>
              </a:lnSpc>
              <a:spcBef>
                <a:spcPts val="0"/>
              </a:spcBef>
              <a:spcAft>
                <a:spcPts val="0"/>
              </a:spcAft>
              <a:buClr>
                <a:schemeClr val="dk1"/>
              </a:buClr>
              <a:buSzPts val="800"/>
              <a:buFont typeface="Jost"/>
              <a:buChar char="●"/>
            </a:pPr>
            <a:r>
              <a:rPr lang="sv-SE" sz="800" b="1">
                <a:latin typeface="Jost"/>
                <a:ea typeface="Jost"/>
                <a:cs typeface="Jost"/>
                <a:sym typeface="Jost"/>
              </a:rPr>
              <a:t>Nästa generations strategiska innovationsprogram</a:t>
            </a:r>
            <a:endParaRPr sz="800" b="1">
              <a:latin typeface="Jost"/>
              <a:ea typeface="Jost"/>
              <a:cs typeface="Jost"/>
              <a:sym typeface="Jost"/>
            </a:endParaRPr>
          </a:p>
          <a:p>
            <a:pPr marL="457200" lvl="0" indent="-279400" algn="l" rtl="0">
              <a:lnSpc>
                <a:spcPct val="115000"/>
              </a:lnSpc>
              <a:spcBef>
                <a:spcPts val="0"/>
              </a:spcBef>
              <a:spcAft>
                <a:spcPts val="0"/>
              </a:spcAft>
              <a:buClr>
                <a:schemeClr val="dk1"/>
              </a:buClr>
              <a:buSzPts val="800"/>
              <a:buFont typeface="Jost"/>
              <a:buChar char="●"/>
            </a:pPr>
            <a:r>
              <a:rPr lang="sv-SE" sz="800" b="1">
                <a:latin typeface="Jost"/>
                <a:ea typeface="Jost"/>
                <a:cs typeface="Jost"/>
                <a:sym typeface="Jost"/>
              </a:rPr>
              <a:t>Initierat av Energimyndigheten, Formas och Vinnova</a:t>
            </a:r>
            <a:endParaRPr sz="800" b="1">
              <a:latin typeface="Jost"/>
              <a:ea typeface="Jost"/>
              <a:cs typeface="Jost"/>
              <a:sym typeface="Jost"/>
            </a:endParaRPr>
          </a:p>
          <a:p>
            <a:pPr marL="457200" lvl="0" indent="-279400" algn="l" rtl="0">
              <a:lnSpc>
                <a:spcPct val="115000"/>
              </a:lnSpc>
              <a:spcBef>
                <a:spcPts val="0"/>
              </a:spcBef>
              <a:spcAft>
                <a:spcPts val="0"/>
              </a:spcAft>
              <a:buClr>
                <a:schemeClr val="dk1"/>
              </a:buClr>
              <a:buSzPts val="800"/>
              <a:buFont typeface="Jost"/>
              <a:buChar char="●"/>
            </a:pPr>
            <a:r>
              <a:rPr lang="sv-SE" sz="800" b="1">
                <a:latin typeface="Jost"/>
                <a:ea typeface="Jost"/>
                <a:cs typeface="Jost"/>
                <a:sym typeface="Jost"/>
              </a:rPr>
              <a:t>Fokus att ställa om hela samhället för att bli mer hållbart</a:t>
            </a:r>
            <a:endParaRPr sz="800" b="1">
              <a:latin typeface="Jost"/>
              <a:ea typeface="Jost"/>
              <a:cs typeface="Jost"/>
              <a:sym typeface="Jost"/>
            </a:endParaRPr>
          </a:p>
          <a:p>
            <a:pPr marL="457200" lvl="0" indent="-279400" algn="l" rtl="0">
              <a:lnSpc>
                <a:spcPct val="115000"/>
              </a:lnSpc>
              <a:spcBef>
                <a:spcPts val="0"/>
              </a:spcBef>
              <a:spcAft>
                <a:spcPts val="0"/>
              </a:spcAft>
              <a:buClr>
                <a:schemeClr val="dk1"/>
              </a:buClr>
              <a:buSzPts val="800"/>
              <a:buFont typeface="Jost"/>
              <a:buChar char="●"/>
            </a:pPr>
            <a:r>
              <a:rPr lang="sv-SE" sz="800" b="1">
                <a:latin typeface="Jost"/>
                <a:ea typeface="Jost"/>
                <a:cs typeface="Jost"/>
                <a:sym typeface="Jost"/>
              </a:rPr>
              <a:t>5 beviljade program 2024</a:t>
            </a:r>
            <a:endParaRPr sz="800"/>
          </a:p>
          <a:p>
            <a:pPr marL="0" lvl="0" indent="0" algn="l" rtl="0">
              <a:lnSpc>
                <a:spcPct val="100000"/>
              </a:lnSpc>
              <a:spcBef>
                <a:spcPts val="0"/>
              </a:spcBef>
              <a:spcAft>
                <a:spcPts val="0"/>
              </a:spcAft>
              <a:buClr>
                <a:srgbClr val="000000"/>
              </a:buClr>
              <a:buSzPts val="1400"/>
              <a:buFont typeface="Arial"/>
              <a:buNone/>
            </a:pPr>
            <a:endParaRPr sz="800"/>
          </a:p>
        </p:txBody>
      </p:sp>
      <p:sp>
        <p:nvSpPr>
          <p:cNvPr id="96" name="Google Shape;96;g3073166b5fe_0_84: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ShiftSwedens Mission: Vi ställer om Sverige, </a:t>
            </a:r>
            <a:endParaRPr/>
          </a:p>
          <a:p>
            <a:pPr marL="0" lvl="0" indent="0" algn="l" rtl="0">
              <a:lnSpc>
                <a:spcPct val="100000"/>
              </a:lnSpc>
              <a:spcBef>
                <a:spcPts val="0"/>
              </a:spcBef>
              <a:spcAft>
                <a:spcPts val="0"/>
              </a:spcAft>
              <a:buSzPts val="1400"/>
              <a:buNone/>
            </a:pPr>
            <a:r>
              <a:rPr lang="sv-SE"/>
              <a:t>fossilfritt och resursmedvetet, till attraktiva och tillgängliga livsmiljöer för alla.</a:t>
            </a:r>
            <a:endParaRPr/>
          </a:p>
          <a:p>
            <a:pPr marL="0" lvl="0" indent="0" algn="l" rtl="0">
              <a:lnSpc>
                <a:spcPct val="100000"/>
              </a:lnSpc>
              <a:spcBef>
                <a:spcPts val="0"/>
              </a:spcBef>
              <a:spcAft>
                <a:spcPts val="0"/>
              </a:spcAft>
              <a:buSzPts val="1400"/>
              <a:buNone/>
            </a:pPr>
            <a:r>
              <a:rPr lang="sv-SE"/>
              <a:t>Vi visar hur på 100 platser på 10 år. </a:t>
            </a:r>
            <a:endParaRPr/>
          </a:p>
          <a:p>
            <a:pPr marL="0" lvl="0" indent="0" algn="l" rtl="0">
              <a:lnSpc>
                <a:spcPct val="100000"/>
              </a:lnSpc>
              <a:spcBef>
                <a:spcPts val="0"/>
              </a:spcBef>
              <a:spcAft>
                <a:spcPts val="0"/>
              </a:spcAft>
              <a:buSzPts val="1400"/>
              <a:buNone/>
            </a:pPr>
            <a:endParaRPr/>
          </a:p>
        </p:txBody>
      </p:sp>
      <p:sp>
        <p:nvSpPr>
          <p:cNvPr id="106" name="Google Shape;10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e10b841be8_1_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ShiftSweden mobiliserar aktörer inom samhällsbyggnad och mobilitet kring tre nödvändiga skiften: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 att skapa nya värden genom cirkulära affärsmodeller i byggande och förvaltning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 att skapa konkurrenskraftiga alternativ till enskilt bilresande.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sv-SE"/>
              <a:t>→ att integrera byggd miljö och mobilitet till ett system.</a:t>
            </a:r>
            <a:endParaRPr/>
          </a:p>
        </p:txBody>
      </p:sp>
      <p:sp>
        <p:nvSpPr>
          <p:cNvPr id="112" name="Google Shape;112;g2e10b841be8_1_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049e179c63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Den här bilden beskriver programmets huvudsakliga beståndsdelar; hur vi arbetar och hur organisationen är uppbyggd.Programmet leds av IQ samhällsbyggnad och VTI i samverkan med Boverket, trafikverket, RISE, IVL, Volvos forskningsstiftelse, VREF, Region Skåne, Region Stockholm, VGR och Västtrafik.</a:t>
            </a:r>
            <a:endParaRPr/>
          </a:p>
        </p:txBody>
      </p:sp>
      <p:sp>
        <p:nvSpPr>
          <p:cNvPr id="121" name="Google Shape;121;g3049e179c63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49e179c63_0_193: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Dessutom ska vi samarbeta med 100 organisationer (företag, myndigheter, akademi, civilsamhälle), tillsammans med 1000 experter och involvera 10 000 invånare. När programmet är i full drift kommer ha en årlig budget på 150 miljoner kr. </a:t>
            </a:r>
            <a:endParaRPr/>
          </a:p>
        </p:txBody>
      </p:sp>
      <p:sp>
        <p:nvSpPr>
          <p:cNvPr id="132" name="Google Shape;132;g3049e179c63_0_193: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073166b5fe_0_4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Dessutom ska vi samarbeta med 100 organisationer (företag, myndigheter, akademi, civilsamhälle), tillsammans med 1000 experter och involvera 10 000 invånare. När programmet är i full drift kommer ha en årlig budget på 150 miljoner kr. </a:t>
            </a:r>
            <a:endParaRPr/>
          </a:p>
        </p:txBody>
      </p:sp>
      <p:sp>
        <p:nvSpPr>
          <p:cNvPr id="138" name="Google Shape;138;g3073166b5fe_0_4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073166b5fe_0_5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Dessutom ska vi samarbeta med 100 organisationer (företag, myndigheter, akademi, civilsamhälle), tillsammans med 1000 experter och involvera 10 000 invånare. När programmet är i full drift kommer ha en årlig budget på 150 miljoner kr. </a:t>
            </a:r>
            <a:endParaRPr/>
          </a:p>
        </p:txBody>
      </p:sp>
      <p:sp>
        <p:nvSpPr>
          <p:cNvPr id="144" name="Google Shape;144;g3073166b5fe_0_51: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073166b5fe_0_6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Dessutom ska vi samarbeta med 100 organisationer (företag, myndigheter, akademi, civilsamhälle), tillsammans med 1000 experter och involvera 10 000 invånare. När programmet är i full drift kommer ha en årlig budget på 150 miljoner kr. </a:t>
            </a:r>
            <a:endParaRPr/>
          </a:p>
        </p:txBody>
      </p:sp>
      <p:sp>
        <p:nvSpPr>
          <p:cNvPr id="151" name="Google Shape;151;g3073166b5fe_0_61: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5"/>
        <p:cNvGrpSpPr/>
        <p:nvPr/>
      </p:nvGrpSpPr>
      <p:grpSpPr>
        <a:xfrm>
          <a:off x="0" y="0"/>
          <a:ext cx="0" cy="0"/>
          <a:chOff x="0" y="0"/>
          <a:chExt cx="0" cy="0"/>
        </a:xfrm>
      </p:grpSpPr>
      <p:sp>
        <p:nvSpPr>
          <p:cNvPr id="16" name="Google Shape;1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9"/>
        <p:cNvGrpSpPr/>
        <p:nvPr/>
      </p:nvGrpSpPr>
      <p:grpSpPr>
        <a:xfrm>
          <a:off x="0" y="0"/>
          <a:ext cx="0" cy="0"/>
          <a:chOff x="0" y="0"/>
          <a:chExt cx="0" cy="0"/>
        </a:xfrm>
      </p:grpSpPr>
      <p:sp>
        <p:nvSpPr>
          <p:cNvPr id="20" name="Google Shape;2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25"/>
        <p:cNvGrpSpPr/>
        <p:nvPr/>
      </p:nvGrpSpPr>
      <p:grpSpPr>
        <a:xfrm>
          <a:off x="0" y="0"/>
          <a:ext cx="0" cy="0"/>
          <a:chOff x="0" y="0"/>
          <a:chExt cx="0" cy="0"/>
        </a:xfrm>
      </p:grpSpPr>
      <p:sp>
        <p:nvSpPr>
          <p:cNvPr id="26" name="Google Shape;2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g2e49d36794f_0_0"/>
          <p:cNvSpPr txBox="1"/>
          <p:nvPr/>
        </p:nvSpPr>
        <p:spPr>
          <a:xfrm>
            <a:off x="408414" y="1265399"/>
            <a:ext cx="92343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500" b="0" i="0" u="none" strike="noStrike" cap="none">
              <a:solidFill>
                <a:schemeClr val="dk1"/>
              </a:solidFill>
              <a:latin typeface="Arial"/>
              <a:ea typeface="Arial"/>
              <a:cs typeface="Arial"/>
              <a:sym typeface="Arial"/>
            </a:endParaRPr>
          </a:p>
        </p:txBody>
      </p:sp>
      <p:pic>
        <p:nvPicPr>
          <p:cNvPr id="89" name="Google Shape;89;g2e49d36794f_0_0" descr="En bild som visar Teckensnitt, Grafik, grafisk design, vit&#10;&#10;Automatiskt genererad beskrivning"/>
          <p:cNvPicPr preferRelativeResize="0"/>
          <p:nvPr/>
        </p:nvPicPr>
        <p:blipFill rotWithShape="1">
          <a:blip r:embed="rId4">
            <a:alphaModFix/>
          </a:blip>
          <a:srcRect/>
          <a:stretch/>
        </p:blipFill>
        <p:spPr>
          <a:xfrm>
            <a:off x="4223975" y="6411699"/>
            <a:ext cx="1927190" cy="220160"/>
          </a:xfrm>
          <a:prstGeom prst="rect">
            <a:avLst/>
          </a:prstGeom>
          <a:noFill/>
          <a:ln>
            <a:noFill/>
          </a:ln>
        </p:spPr>
      </p:pic>
      <p:pic>
        <p:nvPicPr>
          <p:cNvPr id="90" name="Google Shape;90;g2e49d36794f_0_0" descr="En bild som visar Teckensnitt, Grafik, grafisk design, logotyp&#10;&#10;Automatiskt genererad beskrivning"/>
          <p:cNvPicPr preferRelativeResize="0"/>
          <p:nvPr/>
        </p:nvPicPr>
        <p:blipFill rotWithShape="1">
          <a:blip r:embed="rId5">
            <a:alphaModFix/>
          </a:blip>
          <a:srcRect/>
          <a:stretch/>
        </p:blipFill>
        <p:spPr>
          <a:xfrm>
            <a:off x="9761457" y="6352455"/>
            <a:ext cx="1920295" cy="279404"/>
          </a:xfrm>
          <a:prstGeom prst="rect">
            <a:avLst/>
          </a:prstGeom>
          <a:noFill/>
          <a:ln>
            <a:noFill/>
          </a:ln>
        </p:spPr>
      </p:pic>
      <p:pic>
        <p:nvPicPr>
          <p:cNvPr id="91" name="Google Shape;91;g2e49d36794f_0_0" descr="En bild som visar Teckensnitt, Grafik, logotyp, symbol&#10;&#10;Automatiskt genererad beskrivning"/>
          <p:cNvPicPr preferRelativeResize="0"/>
          <p:nvPr/>
        </p:nvPicPr>
        <p:blipFill rotWithShape="1">
          <a:blip r:embed="rId6">
            <a:alphaModFix/>
          </a:blip>
          <a:srcRect/>
          <a:stretch/>
        </p:blipFill>
        <p:spPr>
          <a:xfrm>
            <a:off x="6801592" y="6179000"/>
            <a:ext cx="2309439" cy="492650"/>
          </a:xfrm>
          <a:prstGeom prst="rect">
            <a:avLst/>
          </a:prstGeom>
          <a:noFill/>
          <a:ln>
            <a:noFill/>
          </a:ln>
        </p:spPr>
      </p:pic>
      <p:sp>
        <p:nvSpPr>
          <p:cNvPr id="92" name="Google Shape;92;g2e49d36794f_0_0"/>
          <p:cNvSpPr txBox="1"/>
          <p:nvPr/>
        </p:nvSpPr>
        <p:spPr>
          <a:xfrm>
            <a:off x="408414" y="3032456"/>
            <a:ext cx="9861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Jost SemiBold"/>
              <a:ea typeface="Jost SemiBold"/>
              <a:cs typeface="Jost SemiBold"/>
              <a:sym typeface="Jost SemiBold"/>
            </a:endParaRPr>
          </a:p>
        </p:txBody>
      </p:sp>
      <p:pic>
        <p:nvPicPr>
          <p:cNvPr id="93" name="Google Shape;93;g2e49d36794f_0_0"/>
          <p:cNvPicPr preferRelativeResize="0"/>
          <p:nvPr/>
        </p:nvPicPr>
        <p:blipFill rotWithShape="1">
          <a:blip r:embed="rId7">
            <a:alphaModFix/>
          </a:blip>
          <a:srcRect/>
          <a:stretch/>
        </p:blipFill>
        <p:spPr>
          <a:xfrm>
            <a:off x="2105200" y="1888656"/>
            <a:ext cx="7537610" cy="22169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pic>
        <p:nvPicPr>
          <p:cNvPr id="159" name="Google Shape;159;g3073166b5fe_0_66"/>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pic>
        <p:nvPicPr>
          <p:cNvPr id="160" name="Google Shape;160;g3073166b5fe_0_66"/>
          <p:cNvPicPr preferRelativeResize="0"/>
          <p:nvPr/>
        </p:nvPicPr>
        <p:blipFill>
          <a:blip r:embed="rId5">
            <a:alphaModFix/>
          </a:blip>
          <a:stretch>
            <a:fillRect/>
          </a:stretch>
        </p:blipFill>
        <p:spPr>
          <a:xfrm>
            <a:off x="0" y="0"/>
            <a:ext cx="1118365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pic>
        <p:nvPicPr>
          <p:cNvPr id="165" name="Google Shape;165;g3073166b5fe_0_71"/>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pic>
        <p:nvPicPr>
          <p:cNvPr id="166" name="Google Shape;166;g3073166b5fe_0_71"/>
          <p:cNvPicPr preferRelativeResize="0"/>
          <p:nvPr/>
        </p:nvPicPr>
        <p:blipFill>
          <a:blip r:embed="rId5">
            <a:alphaModFix/>
          </a:blip>
          <a:stretch>
            <a:fillRect/>
          </a:stretch>
        </p:blipFill>
        <p:spPr>
          <a:xfrm>
            <a:off x="0" y="0"/>
            <a:ext cx="10869675" cy="6858001"/>
          </a:xfrm>
          <a:prstGeom prst="rect">
            <a:avLst/>
          </a:prstGeom>
          <a:noFill/>
          <a:ln>
            <a:noFill/>
          </a:ln>
        </p:spPr>
      </p:pic>
      <p:sp>
        <p:nvSpPr>
          <p:cNvPr id="167" name="Google Shape;167;g3073166b5fe_0_71"/>
          <p:cNvSpPr txBox="1"/>
          <p:nvPr/>
        </p:nvSpPr>
        <p:spPr>
          <a:xfrm>
            <a:off x="855975" y="917825"/>
            <a:ext cx="8580300" cy="4125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Jost"/>
              <a:buChar char="●"/>
            </a:pPr>
            <a:r>
              <a:rPr lang="sv-SE" sz="1800" b="1" dirty="0" err="1">
                <a:solidFill>
                  <a:schemeClr val="dk1"/>
                </a:solidFill>
                <a:latin typeface="Jost"/>
                <a:ea typeface="Jost"/>
                <a:cs typeface="Jost"/>
                <a:sym typeface="Jost"/>
              </a:rPr>
              <a:t>Ideer</a:t>
            </a:r>
            <a:r>
              <a:rPr lang="sv-SE" sz="1800" b="1" dirty="0">
                <a:solidFill>
                  <a:schemeClr val="dk1"/>
                </a:solidFill>
                <a:latin typeface="Jost"/>
                <a:ea typeface="Jost"/>
                <a:cs typeface="Jost"/>
                <a:sym typeface="Jost"/>
              </a:rPr>
              <a:t> till hur vi kan uppnå skiftena</a:t>
            </a:r>
            <a:endParaRPr sz="1800" b="1" dirty="0">
              <a:solidFill>
                <a:schemeClr val="dk1"/>
              </a:solidFill>
              <a:latin typeface="Jost"/>
              <a:ea typeface="Jost"/>
              <a:cs typeface="Jost"/>
              <a:sym typeface="Jost"/>
            </a:endParaRPr>
          </a:p>
          <a:p>
            <a:pPr marL="0" lvl="0" indent="0" algn="l" rtl="0">
              <a:spcBef>
                <a:spcPts val="0"/>
              </a:spcBef>
              <a:spcAft>
                <a:spcPts val="0"/>
              </a:spcAft>
              <a:buNone/>
            </a:pPr>
            <a:endParaRPr sz="1800" b="1" dirty="0">
              <a:solidFill>
                <a:schemeClr val="dk1"/>
              </a:solidFill>
              <a:latin typeface="Jost"/>
              <a:ea typeface="Jost"/>
              <a:cs typeface="Jost"/>
              <a:sym typeface="Jost"/>
            </a:endParaRPr>
          </a:p>
          <a:p>
            <a:pPr marL="457200" lvl="0" indent="-342900" algn="l" rtl="0">
              <a:spcBef>
                <a:spcPts val="0"/>
              </a:spcBef>
              <a:spcAft>
                <a:spcPts val="0"/>
              </a:spcAft>
              <a:buClr>
                <a:schemeClr val="dk1"/>
              </a:buClr>
              <a:buSzPts val="1800"/>
              <a:buFont typeface="Jost"/>
              <a:buChar char="●"/>
            </a:pPr>
            <a:r>
              <a:rPr lang="sv-SE" sz="1800" b="1" dirty="0">
                <a:solidFill>
                  <a:schemeClr val="dk1"/>
                </a:solidFill>
                <a:latin typeface="Jost"/>
                <a:ea typeface="Jost"/>
                <a:cs typeface="Jost"/>
                <a:sym typeface="Jost"/>
              </a:rPr>
              <a:t>Nyckelord: Masshantering, återanvändning, transporter, elektrifiering</a:t>
            </a:r>
            <a:endParaRPr sz="1800" b="1" dirty="0">
              <a:solidFill>
                <a:schemeClr val="dk1"/>
              </a:solidFill>
              <a:latin typeface="Jost"/>
              <a:ea typeface="Jost"/>
              <a:cs typeface="Jost"/>
              <a:sym typeface="Jost"/>
            </a:endParaRPr>
          </a:p>
          <a:p>
            <a:pPr marL="0" lvl="0" indent="0" algn="l" rtl="0">
              <a:spcBef>
                <a:spcPts val="0"/>
              </a:spcBef>
              <a:spcAft>
                <a:spcPts val="0"/>
              </a:spcAft>
              <a:buNone/>
            </a:pPr>
            <a:endParaRPr sz="1800" b="1" dirty="0">
              <a:solidFill>
                <a:schemeClr val="dk1"/>
              </a:solidFill>
              <a:latin typeface="Jost"/>
              <a:ea typeface="Jost"/>
              <a:cs typeface="Jost"/>
              <a:sym typeface="Jost"/>
            </a:endParaRPr>
          </a:p>
          <a:p>
            <a:pPr marL="457200" lvl="0" indent="-342900" algn="l" rtl="0">
              <a:spcBef>
                <a:spcPts val="0"/>
              </a:spcBef>
              <a:spcAft>
                <a:spcPts val="0"/>
              </a:spcAft>
              <a:buClr>
                <a:schemeClr val="dk1"/>
              </a:buClr>
              <a:buSzPts val="1800"/>
              <a:buFont typeface="Jost"/>
              <a:buChar char="●"/>
            </a:pPr>
            <a:r>
              <a:rPr lang="sv-SE" sz="1800" b="1" dirty="0" err="1">
                <a:solidFill>
                  <a:schemeClr val="dk1"/>
                </a:solidFill>
                <a:latin typeface="Jost"/>
                <a:ea typeface="Jost"/>
                <a:cs typeface="Jost"/>
                <a:sym typeface="Jost"/>
              </a:rPr>
              <a:t>Shift</a:t>
            </a:r>
            <a:r>
              <a:rPr lang="sv-SE" sz="1800" b="1" dirty="0">
                <a:solidFill>
                  <a:schemeClr val="dk1"/>
                </a:solidFill>
                <a:latin typeface="Jost"/>
                <a:ea typeface="Jost"/>
                <a:cs typeface="Jost"/>
                <a:sym typeface="Jost"/>
              </a:rPr>
              <a:t> </a:t>
            </a:r>
            <a:r>
              <a:rPr lang="sv-SE" sz="1800" b="1" dirty="0" err="1">
                <a:solidFill>
                  <a:schemeClr val="dk1"/>
                </a:solidFill>
                <a:latin typeface="Jost"/>
                <a:ea typeface="Jost"/>
                <a:cs typeface="Jost"/>
                <a:sym typeface="Jost"/>
              </a:rPr>
              <a:t>labs</a:t>
            </a:r>
            <a:endParaRPr sz="1800" b="1" dirty="0">
              <a:solidFill>
                <a:schemeClr val="dk1"/>
              </a:solidFill>
              <a:latin typeface="Jost"/>
              <a:ea typeface="Jost"/>
              <a:cs typeface="Jost"/>
              <a:sym typeface="Jost"/>
            </a:endParaRPr>
          </a:p>
          <a:p>
            <a:pPr marL="0" lvl="0" indent="0" algn="l" rtl="0">
              <a:spcBef>
                <a:spcPts val="0"/>
              </a:spcBef>
              <a:spcAft>
                <a:spcPts val="0"/>
              </a:spcAft>
              <a:buNone/>
            </a:pPr>
            <a:endParaRPr sz="1800" b="1" dirty="0">
              <a:solidFill>
                <a:schemeClr val="dk1"/>
              </a:solidFill>
              <a:latin typeface="Jost"/>
              <a:ea typeface="Jost"/>
              <a:cs typeface="Jost"/>
              <a:sym typeface="Jost"/>
            </a:endParaRPr>
          </a:p>
          <a:p>
            <a:pPr marL="457200" lvl="0" indent="-342900" algn="l" rtl="0">
              <a:spcBef>
                <a:spcPts val="0"/>
              </a:spcBef>
              <a:spcAft>
                <a:spcPts val="0"/>
              </a:spcAft>
              <a:buClr>
                <a:schemeClr val="dk1"/>
              </a:buClr>
              <a:buSzPts val="1800"/>
              <a:buFont typeface="Jost"/>
              <a:buChar char="●"/>
            </a:pPr>
            <a:r>
              <a:rPr lang="sv-SE" sz="1800" b="1" dirty="0">
                <a:solidFill>
                  <a:schemeClr val="dk1"/>
                </a:solidFill>
                <a:latin typeface="Jost"/>
                <a:ea typeface="Jost"/>
                <a:cs typeface="Jost"/>
                <a:sym typeface="Jost"/>
              </a:rPr>
              <a:t>Samarbetspartner till huvudsökande</a:t>
            </a:r>
            <a:endParaRPr sz="1800" b="1" dirty="0">
              <a:solidFill>
                <a:schemeClr val="dk1"/>
              </a:solidFill>
              <a:latin typeface="Jost"/>
              <a:ea typeface="Jost"/>
              <a:cs typeface="Jost"/>
              <a:sym typeface="Jost"/>
            </a:endParaRPr>
          </a:p>
          <a:p>
            <a:pPr marL="0" lvl="0" indent="0" algn="l" rtl="0">
              <a:spcBef>
                <a:spcPts val="0"/>
              </a:spcBef>
              <a:spcAft>
                <a:spcPts val="0"/>
              </a:spcAft>
              <a:buNone/>
            </a:pPr>
            <a:endParaRPr sz="1800" b="1" dirty="0">
              <a:solidFill>
                <a:schemeClr val="dk1"/>
              </a:solidFill>
              <a:latin typeface="Jost"/>
              <a:ea typeface="Jost"/>
              <a:cs typeface="Jost"/>
              <a:sym typeface="Jost"/>
            </a:endParaRPr>
          </a:p>
          <a:p>
            <a:pPr marL="457200" lvl="0" indent="-342900" algn="l" rtl="0">
              <a:spcBef>
                <a:spcPts val="0"/>
              </a:spcBef>
              <a:spcAft>
                <a:spcPts val="0"/>
              </a:spcAft>
              <a:buClr>
                <a:schemeClr val="dk1"/>
              </a:buClr>
              <a:buSzPts val="1800"/>
              <a:buFont typeface="Jost"/>
              <a:buChar char="●"/>
            </a:pPr>
            <a:r>
              <a:rPr lang="sv-SE" sz="1800" b="1" dirty="0">
                <a:solidFill>
                  <a:schemeClr val="dk1"/>
                </a:solidFill>
                <a:latin typeface="Jost"/>
                <a:ea typeface="Jost"/>
                <a:cs typeface="Jost"/>
                <a:sym typeface="Jost"/>
              </a:rPr>
              <a:t>Sprida budskapet</a:t>
            </a:r>
            <a:endParaRPr sz="1800" b="1" dirty="0">
              <a:solidFill>
                <a:schemeClr val="dk1"/>
              </a:solidFill>
              <a:latin typeface="Jost"/>
              <a:ea typeface="Jost"/>
              <a:cs typeface="Jost"/>
              <a:sym typeface="Jost"/>
            </a:endParaRPr>
          </a:p>
          <a:p>
            <a:pPr marL="0" lvl="0" indent="0" algn="l" rtl="0">
              <a:spcBef>
                <a:spcPts val="0"/>
              </a:spcBef>
              <a:spcAft>
                <a:spcPts val="0"/>
              </a:spcAft>
              <a:buNone/>
            </a:pPr>
            <a:endParaRPr sz="28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g3049e179c63_0_198"/>
          <p:cNvSpPr txBox="1"/>
          <p:nvPr/>
        </p:nvSpPr>
        <p:spPr>
          <a:xfrm>
            <a:off x="4971303" y="4657725"/>
            <a:ext cx="2248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3049e179c63_0_198"/>
          <p:cNvSpPr txBox="1"/>
          <p:nvPr/>
        </p:nvSpPr>
        <p:spPr>
          <a:xfrm>
            <a:off x="558031" y="136575"/>
            <a:ext cx="8686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sv-SE" sz="7200" b="1" i="0" u="none" strike="noStrike" cap="none">
                <a:solidFill>
                  <a:schemeClr val="dk1"/>
                </a:solidFill>
                <a:latin typeface="Jost SemiBold"/>
                <a:ea typeface="Jost SemiBold"/>
                <a:cs typeface="Jost SemiBold"/>
                <a:sym typeface="Jost SemiBold"/>
              </a:rPr>
              <a:t>Engagera dig! </a:t>
            </a:r>
            <a:endParaRPr sz="7200" b="1" i="0" u="none" strike="noStrike" cap="none">
              <a:solidFill>
                <a:schemeClr val="dk1"/>
              </a:solidFill>
              <a:latin typeface="Jost SemiBold"/>
              <a:ea typeface="Jost SemiBold"/>
              <a:cs typeface="Jost SemiBold"/>
              <a:sym typeface="Jost SemiBold"/>
            </a:endParaRPr>
          </a:p>
        </p:txBody>
      </p:sp>
      <p:sp>
        <p:nvSpPr>
          <p:cNvPr id="174" name="Google Shape;174;g3049e179c63_0_198"/>
          <p:cNvSpPr txBox="1"/>
          <p:nvPr/>
        </p:nvSpPr>
        <p:spPr>
          <a:xfrm>
            <a:off x="619925" y="1668500"/>
            <a:ext cx="79104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sv-SE" sz="4000" b="0" i="0" u="none" strike="noStrike" cap="none">
                <a:solidFill>
                  <a:schemeClr val="dk1"/>
                </a:solidFill>
                <a:latin typeface="Jost SemiBold"/>
                <a:ea typeface="Jost SemiBold"/>
                <a:cs typeface="Jost SemiBold"/>
                <a:sym typeface="Jost SemiBold"/>
              </a:rPr>
              <a:t>Vill du skapa hållbara, attraktiva och tillgängliga livsmiljöer tillsammans med oss? </a:t>
            </a:r>
            <a:endParaRPr sz="4000" b="0" i="0" u="none" strike="noStrike" cap="none">
              <a:solidFill>
                <a:schemeClr val="dk1"/>
              </a:solidFill>
              <a:latin typeface="Jost SemiBold"/>
              <a:ea typeface="Jost SemiBold"/>
              <a:cs typeface="Jost SemiBold"/>
              <a:sym typeface="Jost SemiBold"/>
            </a:endParaRPr>
          </a:p>
        </p:txBody>
      </p:sp>
      <p:pic>
        <p:nvPicPr>
          <p:cNvPr id="175" name="Google Shape;175;g3049e179c63_0_198"/>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pic>
        <p:nvPicPr>
          <p:cNvPr id="176" name="Google Shape;176;g3049e179c63_0_198"/>
          <p:cNvPicPr preferRelativeResize="0"/>
          <p:nvPr/>
        </p:nvPicPr>
        <p:blipFill rotWithShape="1">
          <a:blip r:embed="rId5">
            <a:alphaModFix/>
          </a:blip>
          <a:srcRect l="60240" t="37960" r="13541" b="22686"/>
          <a:stretch/>
        </p:blipFill>
        <p:spPr>
          <a:xfrm>
            <a:off x="709550" y="3722475"/>
            <a:ext cx="2876702" cy="2698749"/>
          </a:xfrm>
          <a:prstGeom prst="rect">
            <a:avLst/>
          </a:prstGeom>
          <a:noFill/>
          <a:ln>
            <a:noFill/>
          </a:ln>
        </p:spPr>
      </p:pic>
      <p:pic>
        <p:nvPicPr>
          <p:cNvPr id="177" name="Google Shape;177;g3049e179c63_0_198"/>
          <p:cNvPicPr preferRelativeResize="0"/>
          <p:nvPr/>
        </p:nvPicPr>
        <p:blipFill rotWithShape="1">
          <a:blip r:embed="rId6">
            <a:alphaModFix/>
          </a:blip>
          <a:srcRect l="3230" t="-3090" r="-3229" b="3090"/>
          <a:stretch/>
        </p:blipFill>
        <p:spPr>
          <a:xfrm>
            <a:off x="7858324" y="2243725"/>
            <a:ext cx="3836124" cy="4339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g3073166b5fe_0_84"/>
          <p:cNvSpPr txBox="1"/>
          <p:nvPr/>
        </p:nvSpPr>
        <p:spPr>
          <a:xfrm>
            <a:off x="408414" y="1265399"/>
            <a:ext cx="94911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sv-SE" sz="4400" b="1" i="0" u="none" strike="noStrike" cap="none">
                <a:solidFill>
                  <a:schemeClr val="dk1"/>
                </a:solidFill>
                <a:latin typeface="Jost SemiBold"/>
                <a:ea typeface="Jost SemiBold"/>
                <a:cs typeface="Jost SemiBold"/>
                <a:sym typeface="Jost SemiBold"/>
              </a:rPr>
              <a:t>Impact Innovation är Sveriges innovationssatsning för 2030-talet.</a:t>
            </a:r>
            <a:endParaRPr sz="1400" b="0" i="0" u="none" strike="noStrike" cap="none">
              <a:solidFill>
                <a:schemeClr val="dk1"/>
              </a:solidFill>
              <a:latin typeface="Arial"/>
              <a:ea typeface="Arial"/>
              <a:cs typeface="Arial"/>
              <a:sym typeface="Arial"/>
            </a:endParaRPr>
          </a:p>
        </p:txBody>
      </p:sp>
      <p:pic>
        <p:nvPicPr>
          <p:cNvPr id="99" name="Google Shape;99;g3073166b5fe_0_84" descr="En bild som visar Teckensnitt, Grafik, grafisk design, vit&#10;&#10;Automatiskt genererad beskrivning"/>
          <p:cNvPicPr preferRelativeResize="0"/>
          <p:nvPr/>
        </p:nvPicPr>
        <p:blipFill rotWithShape="1">
          <a:blip r:embed="rId4">
            <a:alphaModFix/>
          </a:blip>
          <a:srcRect/>
          <a:stretch/>
        </p:blipFill>
        <p:spPr>
          <a:xfrm>
            <a:off x="4223975" y="6411699"/>
            <a:ext cx="1927190" cy="220160"/>
          </a:xfrm>
          <a:prstGeom prst="rect">
            <a:avLst/>
          </a:prstGeom>
          <a:noFill/>
          <a:ln>
            <a:noFill/>
          </a:ln>
        </p:spPr>
      </p:pic>
      <p:pic>
        <p:nvPicPr>
          <p:cNvPr id="100" name="Google Shape;100;g3073166b5fe_0_84" descr="En bild som visar Teckensnitt, Grafik, grafisk design, logotyp&#10;&#10;Automatiskt genererad beskrivning"/>
          <p:cNvPicPr preferRelativeResize="0"/>
          <p:nvPr/>
        </p:nvPicPr>
        <p:blipFill rotWithShape="1">
          <a:blip r:embed="rId5">
            <a:alphaModFix/>
          </a:blip>
          <a:srcRect/>
          <a:stretch/>
        </p:blipFill>
        <p:spPr>
          <a:xfrm>
            <a:off x="9761457" y="6352455"/>
            <a:ext cx="1920295" cy="279404"/>
          </a:xfrm>
          <a:prstGeom prst="rect">
            <a:avLst/>
          </a:prstGeom>
          <a:noFill/>
          <a:ln>
            <a:noFill/>
          </a:ln>
        </p:spPr>
      </p:pic>
      <p:pic>
        <p:nvPicPr>
          <p:cNvPr id="101" name="Google Shape;101;g3073166b5fe_0_84" descr="En bild som visar Teckensnitt, Grafik, logotyp, symbol&#10;&#10;Automatiskt genererad beskrivning"/>
          <p:cNvPicPr preferRelativeResize="0"/>
          <p:nvPr/>
        </p:nvPicPr>
        <p:blipFill rotWithShape="1">
          <a:blip r:embed="rId6">
            <a:alphaModFix/>
          </a:blip>
          <a:srcRect/>
          <a:stretch/>
        </p:blipFill>
        <p:spPr>
          <a:xfrm>
            <a:off x="6801592" y="6179000"/>
            <a:ext cx="2309439" cy="492650"/>
          </a:xfrm>
          <a:prstGeom prst="rect">
            <a:avLst/>
          </a:prstGeom>
          <a:noFill/>
          <a:ln>
            <a:noFill/>
          </a:ln>
        </p:spPr>
      </p:pic>
      <p:sp>
        <p:nvSpPr>
          <p:cNvPr id="102" name="Google Shape;102;g3073166b5fe_0_84"/>
          <p:cNvSpPr txBox="1"/>
          <p:nvPr/>
        </p:nvSpPr>
        <p:spPr>
          <a:xfrm>
            <a:off x="408414" y="3032456"/>
            <a:ext cx="98619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sv-SE" sz="2800" b="0" i="0" u="none" strike="noStrike" cap="none">
                <a:solidFill>
                  <a:schemeClr val="dk1"/>
                </a:solidFill>
                <a:latin typeface="Jost SemiBold"/>
                <a:ea typeface="Jost SemiBold"/>
                <a:cs typeface="Jost SemiBold"/>
                <a:sym typeface="Jost SemiBold"/>
              </a:rPr>
              <a:t>En strategisk och långsiktig kraftsamling där vi tillsammans löser globala samhällsutmaningar och ökar takten på omställningen till ett hållbart samhälle. </a:t>
            </a:r>
            <a:endParaRPr sz="2800" b="0" i="0" u="none" strike="noStrike" cap="none">
              <a:solidFill>
                <a:schemeClr val="dk1"/>
              </a:solidFill>
              <a:latin typeface="Jost SemiBold"/>
              <a:ea typeface="Jost SemiBold"/>
              <a:cs typeface="Jost SemiBold"/>
              <a:sym typeface="Jost SemiBold"/>
            </a:endParaRPr>
          </a:p>
        </p:txBody>
      </p:sp>
      <p:pic>
        <p:nvPicPr>
          <p:cNvPr id="103" name="Google Shape;103;g3073166b5fe_0_84"/>
          <p:cNvPicPr preferRelativeResize="0"/>
          <p:nvPr/>
        </p:nvPicPr>
        <p:blipFill rotWithShape="1">
          <a:blip r:embed="rId7">
            <a:alphaModFix/>
          </a:blip>
          <a:srcRect/>
          <a:stretch/>
        </p:blipFill>
        <p:spPr>
          <a:xfrm rot="-5400000">
            <a:off x="10745350" y="778299"/>
            <a:ext cx="1983501" cy="700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
          <p:cNvSpPr txBox="1"/>
          <p:nvPr/>
        </p:nvSpPr>
        <p:spPr>
          <a:xfrm>
            <a:off x="322350" y="1324515"/>
            <a:ext cx="11547300"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sv-SE" sz="4000" b="1" i="0" u="none" strike="noStrike" cap="none">
                <a:solidFill>
                  <a:schemeClr val="dk1"/>
                </a:solidFill>
                <a:latin typeface="Jost SemiBold"/>
                <a:ea typeface="Jost SemiBold"/>
                <a:cs typeface="Jost SemiBold"/>
                <a:sym typeface="Jost SemiBold"/>
              </a:rPr>
              <a:t>Vi ställer om Sverige, </a:t>
            </a:r>
            <a:endParaRPr sz="4000" b="1" i="0" u="none" strike="noStrike" cap="none">
              <a:solidFill>
                <a:schemeClr val="dk1"/>
              </a:solidFill>
              <a:latin typeface="Jost SemiBold"/>
              <a:ea typeface="Jost SemiBold"/>
              <a:cs typeface="Jost SemiBold"/>
              <a:sym typeface="Jost SemiBold"/>
            </a:endParaRPr>
          </a:p>
          <a:p>
            <a:pPr marL="0" marR="0" lvl="0" indent="0" algn="l" rtl="0">
              <a:lnSpc>
                <a:spcPct val="100000"/>
              </a:lnSpc>
              <a:spcBef>
                <a:spcPts val="0"/>
              </a:spcBef>
              <a:spcAft>
                <a:spcPts val="0"/>
              </a:spcAft>
              <a:buClr>
                <a:srgbClr val="000000"/>
              </a:buClr>
              <a:buSzPts val="3600"/>
              <a:buFont typeface="Arial"/>
              <a:buNone/>
            </a:pPr>
            <a:r>
              <a:rPr lang="sv-SE" sz="4000" b="1" i="0" u="none" strike="noStrike" cap="none">
                <a:solidFill>
                  <a:schemeClr val="dk1"/>
                </a:solidFill>
                <a:latin typeface="Jost SemiBold"/>
                <a:ea typeface="Jost SemiBold"/>
                <a:cs typeface="Jost SemiBold"/>
                <a:sym typeface="Jost SemiBold"/>
              </a:rPr>
              <a:t>fossilfritt och resursmedvetet, </a:t>
            </a:r>
            <a:endParaRPr sz="4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sv-SE" sz="4000" b="1" i="0" u="none" strike="noStrike" cap="none">
                <a:solidFill>
                  <a:schemeClr val="dk1"/>
                </a:solidFill>
                <a:latin typeface="Jost SemiBold"/>
                <a:ea typeface="Jost SemiBold"/>
                <a:cs typeface="Jost SemiBold"/>
                <a:sym typeface="Jost SemiBold"/>
              </a:rPr>
              <a:t>till attraktiva och tillgängliga livsmiljöer för alla.</a:t>
            </a:r>
            <a:br>
              <a:rPr lang="sv-SE" sz="4000" b="1" i="0" u="none" strike="noStrike" cap="none">
                <a:solidFill>
                  <a:schemeClr val="dk1"/>
                </a:solidFill>
                <a:latin typeface="Jost SemiBold"/>
                <a:ea typeface="Jost SemiBold"/>
                <a:cs typeface="Jost SemiBold"/>
                <a:sym typeface="Jost SemiBold"/>
              </a:rPr>
            </a:br>
            <a:endParaRPr sz="4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sv-SE" sz="4000" b="1" i="0" u="none" strike="noStrike" cap="none">
                <a:solidFill>
                  <a:schemeClr val="dk1"/>
                </a:solidFill>
                <a:latin typeface="Jost SemiBold"/>
                <a:ea typeface="Jost SemiBold"/>
                <a:cs typeface="Jost SemiBold"/>
                <a:sym typeface="Jost SemiBold"/>
              </a:rPr>
              <a:t>Vi visar hur på 100 platser på 10 år.  </a:t>
            </a:r>
            <a:endParaRPr sz="4000" b="0" i="0" u="none" strike="noStrike" cap="none">
              <a:solidFill>
                <a:schemeClr val="dk1"/>
              </a:solidFill>
              <a:latin typeface="Arial"/>
              <a:ea typeface="Arial"/>
              <a:cs typeface="Arial"/>
              <a:sym typeface="Arial"/>
            </a:endParaRPr>
          </a:p>
        </p:txBody>
      </p:sp>
      <p:pic>
        <p:nvPicPr>
          <p:cNvPr id="109" name="Google Shape;109;p2"/>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g2e10b841be8_1_6"/>
          <p:cNvSpPr txBox="1"/>
          <p:nvPr/>
        </p:nvSpPr>
        <p:spPr>
          <a:xfrm>
            <a:off x="295242" y="2326058"/>
            <a:ext cx="3573300" cy="246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sv-SE" sz="3600" b="1" i="0" u="none" strike="noStrike" cap="none">
                <a:solidFill>
                  <a:schemeClr val="dk1"/>
                </a:solidFill>
                <a:latin typeface="Jost Black"/>
                <a:ea typeface="Jost Black"/>
                <a:cs typeface="Jost Black"/>
                <a:sym typeface="Jost Black"/>
              </a:rPr>
              <a:t>1.</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700"/>
              <a:buFont typeface="Arial"/>
              <a:buNone/>
            </a:pPr>
            <a:r>
              <a:rPr lang="sv-SE" sz="2000" b="1" i="0" u="none" strike="noStrike" cap="none">
                <a:solidFill>
                  <a:schemeClr val="dk1"/>
                </a:solidFill>
                <a:latin typeface="Open Sans"/>
                <a:ea typeface="Open Sans"/>
                <a:cs typeface="Open Sans"/>
                <a:sym typeface="Open Sans"/>
              </a:rPr>
              <a:t>Från resurskrävande linjära byggprocesser </a:t>
            </a:r>
            <a:endParaRPr sz="20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700"/>
              <a:buFont typeface="Arial"/>
              <a:buNone/>
            </a:pPr>
            <a:r>
              <a:rPr lang="sv-SE" sz="2000" b="1" i="0" u="none" strike="noStrike" cap="none">
                <a:solidFill>
                  <a:schemeClr val="dk1"/>
                </a:solidFill>
                <a:latin typeface="Open Sans"/>
                <a:ea typeface="Open Sans"/>
                <a:cs typeface="Open Sans"/>
                <a:sym typeface="Open Sans"/>
              </a:rPr>
              <a:t>till hållbara och värdeskapande cirkulära affärsmodeller.</a:t>
            </a:r>
            <a:endParaRPr sz="2000" b="1" i="0" u="none" strike="noStrike" cap="none">
              <a:solidFill>
                <a:schemeClr val="dk1"/>
              </a:solidFill>
              <a:latin typeface="Open Sans"/>
              <a:ea typeface="Open Sans"/>
              <a:cs typeface="Open Sans"/>
              <a:sym typeface="Open Sans"/>
            </a:endParaRPr>
          </a:p>
        </p:txBody>
      </p:sp>
      <p:sp>
        <p:nvSpPr>
          <p:cNvPr id="115" name="Google Shape;115;g2e10b841be8_1_6"/>
          <p:cNvSpPr txBox="1"/>
          <p:nvPr/>
        </p:nvSpPr>
        <p:spPr>
          <a:xfrm>
            <a:off x="295242" y="272620"/>
            <a:ext cx="8453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sv-SE" sz="7200" b="1" i="0" u="none" strike="noStrike" cap="none">
                <a:solidFill>
                  <a:schemeClr val="dk1"/>
                </a:solidFill>
                <a:latin typeface="Jost"/>
                <a:ea typeface="Jost"/>
                <a:cs typeface="Jost"/>
                <a:sym typeface="Jost"/>
              </a:rPr>
              <a:t>Tre skiften</a:t>
            </a:r>
            <a:endParaRPr sz="7200" b="1" i="0" u="none" strike="noStrike" cap="none">
              <a:solidFill>
                <a:schemeClr val="dk1"/>
              </a:solidFill>
              <a:latin typeface="Jost"/>
              <a:ea typeface="Jost"/>
              <a:cs typeface="Jost"/>
              <a:sym typeface="Jost"/>
            </a:endParaRPr>
          </a:p>
        </p:txBody>
      </p:sp>
      <p:sp>
        <p:nvSpPr>
          <p:cNvPr id="116" name="Google Shape;116;g2e10b841be8_1_6"/>
          <p:cNvSpPr txBox="1"/>
          <p:nvPr/>
        </p:nvSpPr>
        <p:spPr>
          <a:xfrm>
            <a:off x="4020949" y="2326050"/>
            <a:ext cx="3912600" cy="246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sv-SE" sz="3600" b="1" i="0" u="none" strike="noStrike" cap="none">
                <a:solidFill>
                  <a:schemeClr val="dk1"/>
                </a:solidFill>
                <a:latin typeface="Jost Black"/>
                <a:ea typeface="Jost Black"/>
                <a:cs typeface="Jost Black"/>
                <a:sym typeface="Jost Black"/>
              </a:rPr>
              <a:t>2.</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700"/>
              <a:buFont typeface="Arial"/>
              <a:buNone/>
            </a:pPr>
            <a:r>
              <a:rPr lang="sv-SE" sz="2000" b="1" i="0" u="none" strike="noStrike" cap="none">
                <a:solidFill>
                  <a:schemeClr val="dk1"/>
                </a:solidFill>
                <a:latin typeface="Open Sans SemiBold"/>
                <a:ea typeface="Open Sans SemiBold"/>
                <a:cs typeface="Open Sans SemiBold"/>
                <a:sym typeface="Open Sans SemiBold"/>
              </a:rPr>
              <a:t>Från ohållbara transporter </a:t>
            </a:r>
            <a:endParaRPr sz="2000" b="0" i="0" u="none" strike="noStrike" cap="none">
              <a:solidFill>
                <a:schemeClr val="dk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700"/>
              <a:buFont typeface="Arial"/>
              <a:buNone/>
            </a:pPr>
            <a:r>
              <a:rPr lang="sv-SE" sz="2000" b="1" i="0" u="none" strike="noStrike" cap="none">
                <a:solidFill>
                  <a:schemeClr val="dk1"/>
                </a:solidFill>
                <a:latin typeface="Open Sans SemiBold"/>
                <a:ea typeface="Open Sans SemiBold"/>
                <a:cs typeface="Open Sans SemiBold"/>
                <a:sym typeface="Open Sans SemiBold"/>
              </a:rPr>
              <a:t>till en ny frihetsreform med konkurrenskraftiga alternativ till enskilt bilresande. </a:t>
            </a:r>
            <a:endParaRPr sz="2000" b="0" i="0" u="none" strike="noStrike" cap="none">
              <a:solidFill>
                <a:schemeClr val="dk1"/>
              </a:solidFill>
              <a:latin typeface="Open Sans SemiBold"/>
              <a:ea typeface="Open Sans SemiBold"/>
              <a:cs typeface="Open Sans SemiBold"/>
              <a:sym typeface="Open Sans SemiBold"/>
            </a:endParaRPr>
          </a:p>
        </p:txBody>
      </p:sp>
      <p:sp>
        <p:nvSpPr>
          <p:cNvPr id="117" name="Google Shape;117;g2e10b841be8_1_6"/>
          <p:cNvSpPr txBox="1"/>
          <p:nvPr/>
        </p:nvSpPr>
        <p:spPr>
          <a:xfrm>
            <a:off x="8120250" y="2262925"/>
            <a:ext cx="3573300" cy="277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sv-SE" sz="3600" b="1" i="0" u="none" strike="noStrike" cap="none">
                <a:solidFill>
                  <a:schemeClr val="dk1"/>
                </a:solidFill>
                <a:latin typeface="Jost Black"/>
                <a:ea typeface="Jost Black"/>
                <a:cs typeface="Jost Black"/>
                <a:sym typeface="Jost Black"/>
              </a:rPr>
              <a:t>3.</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700"/>
              <a:buFont typeface="Arial"/>
              <a:buNone/>
            </a:pPr>
            <a:r>
              <a:rPr lang="sv-SE" sz="2000" b="1" i="0" u="none" strike="noStrike" cap="none">
                <a:solidFill>
                  <a:schemeClr val="dk1"/>
                </a:solidFill>
                <a:latin typeface="Open Sans SemiBold"/>
                <a:ea typeface="Open Sans SemiBold"/>
                <a:cs typeface="Open Sans SemiBold"/>
                <a:sym typeface="Open Sans SemiBold"/>
              </a:rPr>
              <a:t>Från att planera, utveckla, producera och genomföra i stuprör till nya sätt att arbeta där byggd miljö och mobilitet är integrerat i samma system. </a:t>
            </a:r>
            <a:endParaRPr sz="2000" b="1" i="0" u="none" strike="noStrike" cap="none">
              <a:solidFill>
                <a:schemeClr val="dk1"/>
              </a:solidFill>
              <a:latin typeface="Arial"/>
              <a:ea typeface="Arial"/>
              <a:cs typeface="Arial"/>
              <a:sym typeface="Arial"/>
            </a:endParaRPr>
          </a:p>
        </p:txBody>
      </p:sp>
      <p:pic>
        <p:nvPicPr>
          <p:cNvPr id="118" name="Google Shape;118;g2e10b841be8_1_6"/>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22"/>
        <p:cNvGrpSpPr/>
        <p:nvPr/>
      </p:nvGrpSpPr>
      <p:grpSpPr>
        <a:xfrm>
          <a:off x="0" y="0"/>
          <a:ext cx="0" cy="0"/>
          <a:chOff x="0" y="0"/>
          <a:chExt cx="0" cy="0"/>
        </a:xfrm>
      </p:grpSpPr>
      <p:pic>
        <p:nvPicPr>
          <p:cNvPr id="123" name="Google Shape;123;g3049e179c63_0_0"/>
          <p:cNvPicPr preferRelativeResize="0"/>
          <p:nvPr/>
        </p:nvPicPr>
        <p:blipFill rotWithShape="1">
          <a:blip r:embed="rId3">
            <a:alphaModFix/>
          </a:blip>
          <a:srcRect/>
          <a:stretch/>
        </p:blipFill>
        <p:spPr>
          <a:xfrm rot="-5400000">
            <a:off x="10745350" y="778299"/>
            <a:ext cx="1983501" cy="700050"/>
          </a:xfrm>
          <a:prstGeom prst="rect">
            <a:avLst/>
          </a:prstGeom>
          <a:noFill/>
          <a:ln>
            <a:noFill/>
          </a:ln>
        </p:spPr>
      </p:pic>
      <p:sp>
        <p:nvSpPr>
          <p:cNvPr id="124" name="Google Shape;124;g3049e179c63_0_0"/>
          <p:cNvSpPr txBox="1"/>
          <p:nvPr/>
        </p:nvSpPr>
        <p:spPr>
          <a:xfrm>
            <a:off x="521800" y="238550"/>
            <a:ext cx="103467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5400"/>
              <a:buFont typeface="Arial"/>
              <a:buNone/>
            </a:pPr>
            <a:r>
              <a:rPr lang="sv-SE" sz="7200" b="1" i="0" u="none" strike="noStrike" cap="none">
                <a:solidFill>
                  <a:schemeClr val="dk1"/>
                </a:solidFill>
                <a:latin typeface="Jost SemiBold"/>
                <a:ea typeface="Jost SemiBold"/>
                <a:cs typeface="Jost SemiBold"/>
                <a:sym typeface="Jost SemiBold"/>
              </a:rPr>
              <a:t>Programmet </a:t>
            </a:r>
            <a:endParaRPr sz="7200" b="0" i="0" u="none" strike="noStrike" cap="none">
              <a:solidFill>
                <a:schemeClr val="dk1"/>
              </a:solidFill>
              <a:latin typeface="Arial"/>
              <a:ea typeface="Arial"/>
              <a:cs typeface="Arial"/>
              <a:sym typeface="Arial"/>
            </a:endParaRPr>
          </a:p>
        </p:txBody>
      </p:sp>
      <p:pic>
        <p:nvPicPr>
          <p:cNvPr id="125" name="Google Shape;125;g3049e179c63_0_0"/>
          <p:cNvPicPr preferRelativeResize="0"/>
          <p:nvPr/>
        </p:nvPicPr>
        <p:blipFill rotWithShape="1">
          <a:blip r:embed="rId4">
            <a:alphaModFix/>
          </a:blip>
          <a:srcRect l="19588"/>
          <a:stretch/>
        </p:blipFill>
        <p:spPr>
          <a:xfrm>
            <a:off x="4154250" y="1267250"/>
            <a:ext cx="6377923" cy="5025551"/>
          </a:xfrm>
          <a:prstGeom prst="rect">
            <a:avLst/>
          </a:prstGeom>
          <a:noFill/>
          <a:ln>
            <a:noFill/>
          </a:ln>
        </p:spPr>
      </p:pic>
      <p:sp>
        <p:nvSpPr>
          <p:cNvPr id="126" name="Google Shape;126;g3049e179c63_0_0"/>
          <p:cNvSpPr/>
          <p:nvPr/>
        </p:nvSpPr>
        <p:spPr>
          <a:xfrm>
            <a:off x="3629025" y="1592025"/>
            <a:ext cx="1428900" cy="136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3049e179c63_0_0"/>
          <p:cNvSpPr/>
          <p:nvPr/>
        </p:nvSpPr>
        <p:spPr>
          <a:xfrm>
            <a:off x="5271425" y="2745300"/>
            <a:ext cx="1428900" cy="136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3049e179c63_0_0"/>
          <p:cNvSpPr/>
          <p:nvPr/>
        </p:nvSpPr>
        <p:spPr>
          <a:xfrm>
            <a:off x="9066425" y="4925400"/>
            <a:ext cx="1428900" cy="1367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3049e179c63_0_0"/>
          <p:cNvSpPr txBox="1"/>
          <p:nvPr/>
        </p:nvSpPr>
        <p:spPr>
          <a:xfrm>
            <a:off x="6230825" y="4341300"/>
            <a:ext cx="2224800" cy="3735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sv-SE" sz="2200" b="0" i="0" u="none" strike="noStrike" cap="none">
                <a:solidFill>
                  <a:schemeClr val="dk1"/>
                </a:solidFill>
                <a:latin typeface="Jost ExtraBold"/>
                <a:ea typeface="Jost ExtraBold"/>
                <a:cs typeface="Jost ExtraBold"/>
                <a:sym typeface="Jost ExtraBold"/>
              </a:rPr>
              <a:t>SHIFT LABS</a:t>
            </a:r>
            <a:endParaRPr sz="2200" b="0" i="0" u="none" strike="noStrike" cap="none">
              <a:solidFill>
                <a:schemeClr val="dk1"/>
              </a:solidFill>
              <a:latin typeface="Jost ExtraBold"/>
              <a:ea typeface="Jost ExtraBold"/>
              <a:cs typeface="Jost ExtraBold"/>
              <a:sym typeface="Jost Extra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g3049e179c63_0_193"/>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sp>
        <p:nvSpPr>
          <p:cNvPr id="135" name="Google Shape;135;g3049e179c63_0_193"/>
          <p:cNvSpPr txBox="1"/>
          <p:nvPr/>
        </p:nvSpPr>
        <p:spPr>
          <a:xfrm>
            <a:off x="889000" y="485925"/>
            <a:ext cx="10350600" cy="452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sv-SE" sz="7200" b="1" i="0" u="none" strike="noStrike" cap="none">
                <a:solidFill>
                  <a:schemeClr val="dk1"/>
                </a:solidFill>
                <a:latin typeface="Jost SemiBold"/>
                <a:ea typeface="Jost SemiBold"/>
                <a:cs typeface="Jost SemiBold"/>
                <a:sym typeface="Jost SemiBold"/>
              </a:rPr>
              <a:t>100</a:t>
            </a:r>
            <a:endParaRPr sz="7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sv-SE" sz="7200" b="1" i="0" u="none" strike="noStrike" cap="none">
                <a:solidFill>
                  <a:schemeClr val="dk1"/>
                </a:solidFill>
                <a:latin typeface="Jost SemiBold"/>
                <a:ea typeface="Jost SemiBold"/>
                <a:cs typeface="Jost SemiBold"/>
                <a:sym typeface="Jost SemiBold"/>
              </a:rPr>
              <a:t>1000</a:t>
            </a:r>
            <a:endParaRPr sz="7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sv-SE" sz="7200" b="1" i="0" u="none" strike="noStrike" cap="none">
                <a:solidFill>
                  <a:schemeClr val="dk1"/>
                </a:solidFill>
                <a:latin typeface="Jost SemiBold"/>
                <a:ea typeface="Jost SemiBold"/>
                <a:cs typeface="Jost SemiBold"/>
                <a:sym typeface="Jost SemiBold"/>
              </a:rPr>
              <a:t>10 000</a:t>
            </a:r>
            <a:endParaRPr sz="7200" b="1" i="0" u="none" strike="noStrike" cap="none">
              <a:solidFill>
                <a:schemeClr val="dk1"/>
              </a:solidFill>
              <a:latin typeface="Jost SemiBold"/>
              <a:ea typeface="Jost SemiBold"/>
              <a:cs typeface="Jost SemiBold"/>
              <a:sym typeface="Jost SemiBold"/>
            </a:endParaRPr>
          </a:p>
          <a:p>
            <a:pPr marL="0" marR="0" lvl="0" indent="0" algn="ctr" rtl="0">
              <a:lnSpc>
                <a:spcPct val="100000"/>
              </a:lnSpc>
              <a:spcBef>
                <a:spcPts val="0"/>
              </a:spcBef>
              <a:spcAft>
                <a:spcPts val="0"/>
              </a:spcAft>
              <a:buClr>
                <a:srgbClr val="000000"/>
              </a:buClr>
              <a:buSzPts val="3600"/>
              <a:buFont typeface="Arial"/>
              <a:buNone/>
            </a:pPr>
            <a:r>
              <a:rPr lang="sv-SE" sz="7200" b="1" i="0" u="none" strike="noStrike" cap="none">
                <a:solidFill>
                  <a:schemeClr val="dk1"/>
                </a:solidFill>
                <a:latin typeface="Jost SemiBold"/>
                <a:ea typeface="Jost SemiBold"/>
                <a:cs typeface="Jost SemiBold"/>
                <a:sym typeface="Jost SemiBold"/>
              </a:rPr>
              <a:t>150 000 000</a:t>
            </a:r>
            <a:endParaRPr sz="7200" b="1" i="0" u="none" strike="noStrike" cap="none">
              <a:solidFill>
                <a:schemeClr val="dk1"/>
              </a:solidFill>
              <a:latin typeface="Jost SemiBold"/>
              <a:ea typeface="Jost SemiBold"/>
              <a:cs typeface="Jost SemiBold"/>
              <a:sym typeface="Jost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g3073166b5fe_0_46"/>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sp>
        <p:nvSpPr>
          <p:cNvPr id="141" name="Google Shape;141;g3073166b5fe_0_46"/>
          <p:cNvSpPr txBox="1"/>
          <p:nvPr/>
        </p:nvSpPr>
        <p:spPr>
          <a:xfrm>
            <a:off x="103125" y="136575"/>
            <a:ext cx="11157300" cy="5312696"/>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000"/>
              </a:spcBef>
              <a:spcAft>
                <a:spcPts val="0"/>
              </a:spcAft>
              <a:buClr>
                <a:schemeClr val="dk1"/>
              </a:buClr>
              <a:buSzPts val="1100"/>
              <a:buFont typeface="Arial"/>
              <a:buNone/>
            </a:pPr>
            <a:r>
              <a:rPr lang="sv-SE" sz="4400" b="1" dirty="0">
                <a:solidFill>
                  <a:schemeClr val="dk1"/>
                </a:solidFill>
                <a:latin typeface="Jost"/>
                <a:ea typeface="Jost"/>
                <a:cs typeface="Jost"/>
                <a:sym typeface="Jost"/>
              </a:rPr>
              <a:t>Trafikverkets motiv för medverkan</a:t>
            </a:r>
            <a:endParaRPr sz="4400" b="1" dirty="0">
              <a:solidFill>
                <a:schemeClr val="dk1"/>
              </a:solidFill>
              <a:latin typeface="Jost"/>
              <a:ea typeface="Jost"/>
              <a:cs typeface="Jost"/>
              <a:sym typeface="Jost"/>
            </a:endParaRPr>
          </a:p>
          <a:p>
            <a:pPr marL="0" lvl="0" indent="0" algn="l" rtl="0">
              <a:lnSpc>
                <a:spcPct val="115000"/>
              </a:lnSpc>
              <a:spcBef>
                <a:spcPts val="1000"/>
              </a:spcBef>
              <a:spcAft>
                <a:spcPts val="0"/>
              </a:spcAft>
              <a:buNone/>
            </a:pPr>
            <a:endParaRPr sz="2400" b="1" dirty="0">
              <a:solidFill>
                <a:schemeClr val="dk1"/>
              </a:solidFill>
              <a:latin typeface="Jost"/>
              <a:ea typeface="Jost"/>
              <a:cs typeface="Jost"/>
              <a:sym typeface="Jost"/>
            </a:endParaRPr>
          </a:p>
          <a:p>
            <a:pPr marL="457200" lvl="0" indent="-381000" algn="l" rtl="0">
              <a:lnSpc>
                <a:spcPct val="115000"/>
              </a:lnSpc>
              <a:spcBef>
                <a:spcPts val="1000"/>
              </a:spcBef>
              <a:spcAft>
                <a:spcPts val="0"/>
              </a:spcAft>
              <a:buClr>
                <a:schemeClr val="dk1"/>
              </a:buClr>
              <a:buSzPts val="2400"/>
              <a:buFont typeface="Jost"/>
              <a:buChar char="●"/>
            </a:pPr>
            <a:r>
              <a:rPr lang="sv-SE" sz="1800" b="1" dirty="0">
                <a:solidFill>
                  <a:schemeClr val="dk1"/>
                </a:solidFill>
                <a:latin typeface="Jost"/>
                <a:ea typeface="Jost"/>
                <a:cs typeface="Jost"/>
                <a:sym typeface="Jost"/>
              </a:rPr>
              <a:t>Av fördelnings-, miljö- och trafiksäkerhetsskäl är det angeläget att förbättra alternativen till bilresor, så att fler kan ha hög tillgänglighet även utan bil.</a:t>
            </a:r>
          </a:p>
          <a:p>
            <a:pPr marL="457200" lvl="0" indent="-381000" algn="l" rtl="0">
              <a:lnSpc>
                <a:spcPct val="115000"/>
              </a:lnSpc>
              <a:spcBef>
                <a:spcPts val="1000"/>
              </a:spcBef>
              <a:spcAft>
                <a:spcPts val="0"/>
              </a:spcAft>
              <a:buClr>
                <a:schemeClr val="dk1"/>
              </a:buClr>
              <a:buSzPts val="2400"/>
              <a:buFont typeface="Jost"/>
              <a:buChar char="●"/>
            </a:pPr>
            <a:endParaRPr sz="1800" b="1" dirty="0">
              <a:solidFill>
                <a:schemeClr val="dk1"/>
              </a:solidFill>
              <a:latin typeface="Jost"/>
              <a:ea typeface="Jost"/>
              <a:cs typeface="Jost"/>
              <a:sym typeface="Jost"/>
            </a:endParaRPr>
          </a:p>
          <a:p>
            <a:pPr marL="457200" lvl="0" indent="-381000" algn="l" rtl="0">
              <a:lnSpc>
                <a:spcPct val="115000"/>
              </a:lnSpc>
              <a:spcBef>
                <a:spcPts val="0"/>
              </a:spcBef>
              <a:spcAft>
                <a:spcPts val="0"/>
              </a:spcAft>
              <a:buClr>
                <a:schemeClr val="dk1"/>
              </a:buClr>
              <a:buSzPts val="2400"/>
              <a:buFont typeface="Jost"/>
              <a:buChar char="●"/>
            </a:pPr>
            <a:r>
              <a:rPr lang="sv-SE" sz="1800" b="1" dirty="0">
                <a:solidFill>
                  <a:schemeClr val="dk1"/>
                </a:solidFill>
                <a:latin typeface="Jost"/>
                <a:ea typeface="Jost"/>
                <a:cs typeface="Jost"/>
                <a:sym typeface="Jost"/>
              </a:rPr>
              <a:t>Vi är en stor beställare och kan påverka hela anläggningsbranschen att driva innovation och teknikutveckling mot en lägre klimatpåverkan. </a:t>
            </a:r>
          </a:p>
          <a:p>
            <a:pPr marL="457200" lvl="0" indent="-381000" algn="l" rtl="0">
              <a:lnSpc>
                <a:spcPct val="115000"/>
              </a:lnSpc>
              <a:spcBef>
                <a:spcPts val="0"/>
              </a:spcBef>
              <a:spcAft>
                <a:spcPts val="0"/>
              </a:spcAft>
              <a:buClr>
                <a:schemeClr val="dk1"/>
              </a:buClr>
              <a:buSzPts val="2400"/>
              <a:buFont typeface="Jost"/>
              <a:buChar char="●"/>
            </a:pPr>
            <a:endParaRPr sz="1800" b="1" dirty="0">
              <a:solidFill>
                <a:schemeClr val="dk1"/>
              </a:solidFill>
              <a:latin typeface="Jost"/>
              <a:ea typeface="Jost"/>
              <a:cs typeface="Jost"/>
              <a:sym typeface="Jost"/>
            </a:endParaRPr>
          </a:p>
          <a:p>
            <a:pPr marL="457200" lvl="0" indent="-381000" algn="l" rtl="0">
              <a:lnSpc>
                <a:spcPct val="115000"/>
              </a:lnSpc>
              <a:spcBef>
                <a:spcPts val="0"/>
              </a:spcBef>
              <a:spcAft>
                <a:spcPts val="0"/>
              </a:spcAft>
              <a:buClr>
                <a:schemeClr val="dk1"/>
              </a:buClr>
              <a:buSzPts val="2400"/>
              <a:buFont typeface="Jost"/>
              <a:buChar char="●"/>
            </a:pPr>
            <a:r>
              <a:rPr lang="sv-SE" sz="1800" b="1" dirty="0">
                <a:solidFill>
                  <a:schemeClr val="dk1"/>
                </a:solidFill>
                <a:latin typeface="Jost"/>
                <a:ea typeface="Jost"/>
                <a:cs typeface="Jost"/>
                <a:sym typeface="Jost"/>
              </a:rPr>
              <a:t>Trafikverkets verksamhet omfattar stora materialflöden.</a:t>
            </a:r>
          </a:p>
          <a:p>
            <a:pPr marL="457200" lvl="0" indent="-381000" algn="l" rtl="0">
              <a:lnSpc>
                <a:spcPct val="115000"/>
              </a:lnSpc>
              <a:spcBef>
                <a:spcPts val="0"/>
              </a:spcBef>
              <a:spcAft>
                <a:spcPts val="0"/>
              </a:spcAft>
              <a:buClr>
                <a:schemeClr val="dk1"/>
              </a:buClr>
              <a:buSzPts val="2400"/>
              <a:buFont typeface="Jost"/>
              <a:buChar char="●"/>
            </a:pPr>
            <a:endParaRPr sz="1800" b="1" dirty="0">
              <a:solidFill>
                <a:schemeClr val="dk1"/>
              </a:solidFill>
              <a:latin typeface="Jost"/>
              <a:ea typeface="Jost"/>
              <a:cs typeface="Jost"/>
              <a:sym typeface="Jost"/>
            </a:endParaRPr>
          </a:p>
          <a:p>
            <a:pPr marL="457200" lvl="0" indent="-381000" algn="l" rtl="0">
              <a:lnSpc>
                <a:spcPct val="115000"/>
              </a:lnSpc>
              <a:spcBef>
                <a:spcPts val="0"/>
              </a:spcBef>
              <a:spcAft>
                <a:spcPts val="0"/>
              </a:spcAft>
              <a:buClr>
                <a:schemeClr val="dk1"/>
              </a:buClr>
              <a:buSzPts val="2400"/>
              <a:buFont typeface="Jost"/>
              <a:buChar char="●"/>
            </a:pPr>
            <a:r>
              <a:rPr lang="sv-SE" sz="1800" b="1" dirty="0">
                <a:solidFill>
                  <a:schemeClr val="dk1"/>
                </a:solidFill>
                <a:latin typeface="Jost"/>
                <a:ea typeface="Jost"/>
                <a:cs typeface="Jost"/>
                <a:sym typeface="Jost"/>
              </a:rPr>
              <a:t>Samverkan är avgörande för att kunna utveckla tillgängligheten på ett hållbart sätt. Trafikverkets samverkan med andra aktörer inom till exempel politiken, näringslivet, akademin och andra myndigheter är viktig för att skapa förändring. </a:t>
            </a:r>
            <a:endParaRPr sz="1800" b="1" dirty="0">
              <a:solidFill>
                <a:schemeClr val="dk1"/>
              </a:solidFill>
              <a:latin typeface="Jost"/>
              <a:ea typeface="Jost"/>
              <a:cs typeface="Jost"/>
              <a:sym typeface="Jo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pic>
        <p:nvPicPr>
          <p:cNvPr id="146" name="Google Shape;146;g3073166b5fe_0_51"/>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sp>
        <p:nvSpPr>
          <p:cNvPr id="147" name="Google Shape;147;g3073166b5fe_0_51"/>
          <p:cNvSpPr txBox="1"/>
          <p:nvPr/>
        </p:nvSpPr>
        <p:spPr>
          <a:xfrm>
            <a:off x="639400" y="82525"/>
            <a:ext cx="8858700" cy="8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4400" b="1">
                <a:solidFill>
                  <a:schemeClr val="dk1"/>
                </a:solidFill>
                <a:latin typeface="Jost"/>
                <a:ea typeface="Jost"/>
                <a:cs typeface="Jost"/>
                <a:sym typeface="Jost"/>
              </a:rPr>
              <a:t>Vi kan bidra med</a:t>
            </a:r>
            <a:endParaRPr sz="4400" b="1">
              <a:solidFill>
                <a:schemeClr val="dk1"/>
              </a:solidFill>
              <a:latin typeface="Jost"/>
              <a:ea typeface="Jost"/>
              <a:cs typeface="Jost"/>
              <a:sym typeface="Jost"/>
            </a:endParaRPr>
          </a:p>
        </p:txBody>
      </p:sp>
      <p:sp>
        <p:nvSpPr>
          <p:cNvPr id="148" name="Google Shape;148;g3073166b5fe_0_51"/>
          <p:cNvSpPr txBox="1"/>
          <p:nvPr/>
        </p:nvSpPr>
        <p:spPr>
          <a:xfrm>
            <a:off x="226875" y="866300"/>
            <a:ext cx="11160300" cy="3753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Clr>
                <a:schemeClr val="dk1"/>
              </a:buClr>
              <a:buSzPts val="1100"/>
              <a:buFont typeface="Arial"/>
              <a:buNone/>
            </a:pPr>
            <a:r>
              <a:rPr lang="sv-SE" sz="1800">
                <a:solidFill>
                  <a:schemeClr val="dk1"/>
                </a:solidFill>
                <a:latin typeface="Jost"/>
                <a:ea typeface="Jost"/>
                <a:cs typeface="Jost"/>
                <a:sym typeface="Jost"/>
              </a:rPr>
              <a:t>•</a:t>
            </a:r>
            <a:r>
              <a:rPr lang="sv-SE" sz="1800" b="1">
                <a:solidFill>
                  <a:schemeClr val="dk1"/>
                </a:solidFill>
                <a:latin typeface="Jost"/>
                <a:ea typeface="Jost"/>
                <a:cs typeface="Jost"/>
                <a:sym typeface="Jost"/>
              </a:rPr>
              <a:t>Personella resurser (Kompetens) </a:t>
            </a:r>
            <a:r>
              <a:rPr lang="sv-SE" sz="1800">
                <a:solidFill>
                  <a:schemeClr val="dk1"/>
                </a:solidFill>
                <a:latin typeface="Jost"/>
                <a:ea typeface="Jost"/>
                <a:cs typeface="Jost"/>
                <a:sym typeface="Jost"/>
              </a:rPr>
              <a:t>(expertis och kunskap) inom en rad olika områden. (ca 1,5 ÅA).</a:t>
            </a:r>
            <a:endParaRPr sz="1800">
              <a:solidFill>
                <a:schemeClr val="dk1"/>
              </a:solidFill>
              <a:latin typeface="Jost"/>
              <a:ea typeface="Jost"/>
              <a:cs typeface="Jost"/>
              <a:sym typeface="Jost"/>
            </a:endParaRPr>
          </a:p>
          <a:p>
            <a:pPr marL="0" lvl="0" indent="0" algn="l" rtl="0">
              <a:lnSpc>
                <a:spcPct val="120000"/>
              </a:lnSpc>
              <a:spcBef>
                <a:spcPts val="1000"/>
              </a:spcBef>
              <a:spcAft>
                <a:spcPts val="0"/>
              </a:spcAft>
              <a:buClr>
                <a:schemeClr val="dk1"/>
              </a:buClr>
              <a:buSzPts val="1100"/>
              <a:buFont typeface="Arial"/>
              <a:buNone/>
            </a:pPr>
            <a:r>
              <a:rPr lang="sv-SE" sz="1800">
                <a:solidFill>
                  <a:schemeClr val="dk1"/>
                </a:solidFill>
                <a:latin typeface="Jost"/>
                <a:ea typeface="Jost"/>
                <a:cs typeface="Jost"/>
                <a:sym typeface="Jost"/>
              </a:rPr>
              <a:t>•</a:t>
            </a:r>
            <a:r>
              <a:rPr lang="sv-SE" sz="1800" b="1">
                <a:solidFill>
                  <a:schemeClr val="dk1"/>
                </a:solidFill>
                <a:latin typeface="Jost"/>
                <a:ea typeface="Jost"/>
                <a:cs typeface="Jost"/>
                <a:sym typeface="Jost"/>
              </a:rPr>
              <a:t>En nationell organisation. </a:t>
            </a:r>
            <a:r>
              <a:rPr lang="sv-SE" sz="1800">
                <a:solidFill>
                  <a:schemeClr val="dk1"/>
                </a:solidFill>
                <a:latin typeface="Jost"/>
                <a:ea typeface="Jost"/>
                <a:cs typeface="Jost"/>
                <a:sym typeface="Jost"/>
              </a:rPr>
              <a:t>Trafikverket har ett brett nationellt uppdrag, det finns exempelvis ingen annan offentlig organisation som hanterar rumsliga fysiska åtgärder i hela landet.</a:t>
            </a:r>
            <a:endParaRPr sz="1800">
              <a:solidFill>
                <a:schemeClr val="dk1"/>
              </a:solidFill>
              <a:latin typeface="Jost"/>
              <a:ea typeface="Jost"/>
              <a:cs typeface="Jost"/>
              <a:sym typeface="Jost"/>
            </a:endParaRPr>
          </a:p>
          <a:p>
            <a:pPr marL="0" lvl="0" indent="0" algn="l" rtl="0">
              <a:lnSpc>
                <a:spcPct val="120000"/>
              </a:lnSpc>
              <a:spcBef>
                <a:spcPts val="1000"/>
              </a:spcBef>
              <a:spcAft>
                <a:spcPts val="0"/>
              </a:spcAft>
              <a:buClr>
                <a:schemeClr val="dk1"/>
              </a:buClr>
              <a:buSzPts val="1100"/>
              <a:buFont typeface="Arial"/>
              <a:buNone/>
            </a:pPr>
            <a:r>
              <a:rPr lang="sv-SE" sz="1800">
                <a:solidFill>
                  <a:schemeClr val="dk1"/>
                </a:solidFill>
                <a:latin typeface="Jost"/>
                <a:ea typeface="Jost"/>
                <a:cs typeface="Jost"/>
                <a:sym typeface="Jost"/>
              </a:rPr>
              <a:t>•</a:t>
            </a:r>
            <a:r>
              <a:rPr lang="sv-SE" sz="1800" b="1">
                <a:solidFill>
                  <a:schemeClr val="dk1"/>
                </a:solidFill>
                <a:latin typeface="Jost"/>
                <a:ea typeface="Jost"/>
                <a:cs typeface="Jost"/>
                <a:sym typeface="Jost"/>
              </a:rPr>
              <a:t>Fysiska platser för demonstration </a:t>
            </a:r>
            <a:r>
              <a:rPr lang="sv-SE" sz="1800">
                <a:solidFill>
                  <a:schemeClr val="dk1"/>
                </a:solidFill>
                <a:latin typeface="Jost"/>
                <a:ea typeface="Jost"/>
                <a:cs typeface="Jost"/>
                <a:sym typeface="Jost"/>
              </a:rPr>
              <a:t>Vi förvaltar en omfattande landinfrastruktur som kan upplåtas för demoprojekt där så lämpligt.</a:t>
            </a:r>
            <a:endParaRPr sz="1800">
              <a:solidFill>
                <a:schemeClr val="dk1"/>
              </a:solidFill>
              <a:latin typeface="Jost"/>
              <a:ea typeface="Jost"/>
              <a:cs typeface="Jost"/>
              <a:sym typeface="Jost"/>
            </a:endParaRPr>
          </a:p>
          <a:p>
            <a:pPr marL="0" lvl="0" indent="0" algn="l" rtl="0">
              <a:lnSpc>
                <a:spcPct val="120000"/>
              </a:lnSpc>
              <a:spcBef>
                <a:spcPts val="1000"/>
              </a:spcBef>
              <a:spcAft>
                <a:spcPts val="0"/>
              </a:spcAft>
              <a:buClr>
                <a:schemeClr val="dk1"/>
              </a:buClr>
              <a:buSzPts val="1100"/>
              <a:buFont typeface="Arial"/>
              <a:buNone/>
            </a:pPr>
            <a:r>
              <a:rPr lang="sv-SE" sz="1800">
                <a:solidFill>
                  <a:schemeClr val="dk1"/>
                </a:solidFill>
                <a:latin typeface="Jost"/>
                <a:ea typeface="Jost"/>
                <a:cs typeface="Jost"/>
                <a:sym typeface="Jost"/>
              </a:rPr>
              <a:t>•</a:t>
            </a:r>
            <a:r>
              <a:rPr lang="sv-SE" sz="1800" b="1">
                <a:solidFill>
                  <a:schemeClr val="dk1"/>
                </a:solidFill>
                <a:latin typeface="Jost"/>
                <a:ea typeface="Jost"/>
                <a:cs typeface="Jost"/>
                <a:sym typeface="Jost"/>
              </a:rPr>
              <a:t>Lagstiftning och standardisering: </a:t>
            </a:r>
            <a:r>
              <a:rPr lang="sv-SE" sz="1800">
                <a:solidFill>
                  <a:schemeClr val="dk1"/>
                </a:solidFill>
                <a:latin typeface="Jost"/>
                <a:ea typeface="Jost"/>
                <a:cs typeface="Jost"/>
                <a:sym typeface="Jost"/>
              </a:rPr>
              <a:t>Trafikverket medverkar i ett stort antal grupperingar, internationellt och nationellt, där vi har möjlighet att påverka. </a:t>
            </a:r>
            <a:endParaRPr sz="1800">
              <a:solidFill>
                <a:schemeClr val="dk1"/>
              </a:solidFill>
              <a:latin typeface="Jost"/>
              <a:ea typeface="Jost"/>
              <a:cs typeface="Jost"/>
              <a:sym typeface="Jost"/>
            </a:endParaRPr>
          </a:p>
          <a:p>
            <a:pPr marL="0" lvl="0" indent="0" algn="l" rtl="0">
              <a:lnSpc>
                <a:spcPct val="120000"/>
              </a:lnSpc>
              <a:spcBef>
                <a:spcPts val="1000"/>
              </a:spcBef>
              <a:spcAft>
                <a:spcPts val="0"/>
              </a:spcAft>
              <a:buClr>
                <a:schemeClr val="dk1"/>
              </a:buClr>
              <a:buSzPts val="1100"/>
              <a:buFont typeface="Arial"/>
              <a:buNone/>
            </a:pPr>
            <a:r>
              <a:rPr lang="sv-SE" sz="1800">
                <a:solidFill>
                  <a:schemeClr val="dk1"/>
                </a:solidFill>
                <a:latin typeface="Jost"/>
                <a:ea typeface="Jost"/>
                <a:cs typeface="Jost"/>
                <a:sym typeface="Jost"/>
              </a:rPr>
              <a:t>•</a:t>
            </a:r>
            <a:r>
              <a:rPr lang="sv-SE" sz="1800" b="1">
                <a:solidFill>
                  <a:schemeClr val="dk1"/>
                </a:solidFill>
                <a:latin typeface="Jost"/>
                <a:ea typeface="Jost"/>
                <a:cs typeface="Jost"/>
                <a:sym typeface="Jost"/>
              </a:rPr>
              <a:t>Tillgängliggöra information digitalt:</a:t>
            </a:r>
            <a:r>
              <a:rPr lang="sv-SE" sz="1800">
                <a:solidFill>
                  <a:schemeClr val="dk1"/>
                </a:solidFill>
                <a:latin typeface="Jost"/>
                <a:ea typeface="Jost"/>
                <a:cs typeface="Jost"/>
                <a:sym typeface="Jost"/>
              </a:rPr>
              <a:t> Exempelvis stimulera tillgång till rese- och trafikdata om och för kombinerad mobilitet. Ett annat exempel är att förbättra tillgången till anläggningsinformation, för att exempelvis återanvända material och massor.</a:t>
            </a:r>
            <a:endParaRPr sz="1800">
              <a:solidFill>
                <a:schemeClr val="dk1"/>
              </a:solidFill>
              <a:latin typeface="Jost"/>
              <a:ea typeface="Jost"/>
              <a:cs typeface="Jost"/>
              <a:sym typeface="Jost"/>
            </a:endParaRPr>
          </a:p>
          <a:p>
            <a:pPr marL="0" lvl="0" indent="0" algn="l" rtl="0">
              <a:lnSpc>
                <a:spcPct val="120000"/>
              </a:lnSpc>
              <a:spcBef>
                <a:spcPts val="1000"/>
              </a:spcBef>
              <a:spcAft>
                <a:spcPts val="0"/>
              </a:spcAft>
              <a:buClr>
                <a:schemeClr val="dk1"/>
              </a:buClr>
              <a:buSzPts val="1100"/>
              <a:buFont typeface="Arial"/>
              <a:buNone/>
            </a:pPr>
            <a:r>
              <a:rPr lang="sv-SE" sz="1800">
                <a:solidFill>
                  <a:schemeClr val="dk1"/>
                </a:solidFill>
                <a:latin typeface="Jost"/>
                <a:ea typeface="Jost"/>
                <a:cs typeface="Jost"/>
                <a:sym typeface="Jost"/>
              </a:rPr>
              <a:t>•</a:t>
            </a:r>
            <a:r>
              <a:rPr lang="sv-SE" sz="1800" b="1">
                <a:solidFill>
                  <a:schemeClr val="dk1"/>
                </a:solidFill>
                <a:latin typeface="Jost"/>
                <a:ea typeface="Jost"/>
                <a:cs typeface="Jost"/>
                <a:sym typeface="Jost"/>
              </a:rPr>
              <a:t>Upphandling som styrmedel: </a:t>
            </a:r>
            <a:r>
              <a:rPr lang="sv-SE" sz="1800">
                <a:solidFill>
                  <a:schemeClr val="dk1"/>
                </a:solidFill>
                <a:latin typeface="Jost"/>
                <a:ea typeface="Jost"/>
                <a:cs typeface="Jost"/>
                <a:sym typeface="Jost"/>
              </a:rPr>
              <a:t>Trafikverket kan tex utveckla egna befintliga tekniska krav så att de ger incitament för återvinning/återanvändning.</a:t>
            </a:r>
            <a:endParaRPr sz="1800">
              <a:solidFill>
                <a:schemeClr val="dk1"/>
              </a:solidFill>
              <a:latin typeface="Jost"/>
              <a:ea typeface="Jost"/>
              <a:cs typeface="Jost"/>
              <a:sym typeface="Jost"/>
            </a:endParaRPr>
          </a:p>
          <a:p>
            <a:pPr marL="0" lvl="0" indent="0" algn="l" rtl="0">
              <a:spcBef>
                <a:spcPts val="1000"/>
              </a:spcBef>
              <a:spcAft>
                <a:spcPts val="0"/>
              </a:spcAft>
              <a:buNone/>
            </a:pPr>
            <a:endParaRPr sz="2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pic>
        <p:nvPicPr>
          <p:cNvPr id="153" name="Google Shape;153;g3073166b5fe_0_61"/>
          <p:cNvPicPr preferRelativeResize="0"/>
          <p:nvPr/>
        </p:nvPicPr>
        <p:blipFill rotWithShape="1">
          <a:blip r:embed="rId4">
            <a:alphaModFix/>
          </a:blip>
          <a:srcRect/>
          <a:stretch/>
        </p:blipFill>
        <p:spPr>
          <a:xfrm rot="-5400000">
            <a:off x="10745350" y="778299"/>
            <a:ext cx="1983501" cy="700050"/>
          </a:xfrm>
          <a:prstGeom prst="rect">
            <a:avLst/>
          </a:prstGeom>
          <a:noFill/>
          <a:ln>
            <a:noFill/>
          </a:ln>
        </p:spPr>
      </p:pic>
      <p:pic>
        <p:nvPicPr>
          <p:cNvPr id="154" name="Google Shape;154;g3073166b5fe_0_61"/>
          <p:cNvPicPr preferRelativeResize="0"/>
          <p:nvPr/>
        </p:nvPicPr>
        <p:blipFill>
          <a:blip r:embed="rId5">
            <a:alphaModFix/>
          </a:blip>
          <a:stretch>
            <a:fillRect/>
          </a:stretch>
        </p:blipFill>
        <p:spPr>
          <a:xfrm>
            <a:off x="626775" y="265825"/>
            <a:ext cx="8520651" cy="4869975"/>
          </a:xfrm>
          <a:prstGeom prst="rect">
            <a:avLst/>
          </a:prstGeom>
          <a:noFill/>
          <a:ln>
            <a:noFill/>
          </a:ln>
        </p:spPr>
      </p:pic>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1DCE1E63D9DBB4BBF77575DAC9CEA7D" ma:contentTypeVersion="15" ma:contentTypeDescription="Skapa ett nytt dokument." ma:contentTypeScope="" ma:versionID="6eb8b1100423d93de7ec7e9835e8b23f">
  <xsd:schema xmlns:xsd="http://www.w3.org/2001/XMLSchema" xmlns:xs="http://www.w3.org/2001/XMLSchema" xmlns:p="http://schemas.microsoft.com/office/2006/metadata/properties" xmlns:ns2="29cde85b-4909-46eb-b26e-e1a5bd05719f" xmlns:ns3="13b80021-e10b-47f7-8fe9-f1254ba8d683" targetNamespace="http://schemas.microsoft.com/office/2006/metadata/properties" ma:root="true" ma:fieldsID="3ddd84c02d1908ba77a4d155282042db" ns2:_="" ns3:_="">
    <xsd:import namespace="29cde85b-4909-46eb-b26e-e1a5bd05719f"/>
    <xsd:import namespace="13b80021-e10b-47f7-8fe9-f1254ba8d6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de85b-4909-46eb-b26e-e1a5bd0571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b80021-e10b-47f7-8fe9-f1254ba8d683"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796674b9-5df7-4726-82ba-f53c3b1c46c9}" ma:internalName="TaxCatchAll" ma:showField="CatchAllData" ma:web="13b80021-e10b-47f7-8fe9-f1254ba8d6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C4403C-AA81-4652-BB5A-DFA6DB7AF45B}"/>
</file>

<file path=customXml/itemProps2.xml><?xml version="1.0" encoding="utf-8"?>
<ds:datastoreItem xmlns:ds="http://schemas.openxmlformats.org/officeDocument/2006/customXml" ds:itemID="{C67E36EB-2DBC-4568-B383-04D36FCF6E68}"/>
</file>

<file path=docProps/app.xml><?xml version="1.0" encoding="utf-8"?>
<Properties xmlns="http://schemas.openxmlformats.org/officeDocument/2006/extended-properties" xmlns:vt="http://schemas.openxmlformats.org/officeDocument/2006/docPropsVTypes">
  <TotalTime>0</TotalTime>
  <Words>851</Words>
  <Application>Microsoft Office PowerPoint</Application>
  <PresentationFormat>Bredbild</PresentationFormat>
  <Paragraphs>78</Paragraphs>
  <Slides>12</Slides>
  <Notes>12</Notes>
  <HiddenSlides>1</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12</vt:i4>
      </vt:variant>
    </vt:vector>
  </HeadingPairs>
  <TitlesOfParts>
    <vt:vector size="21" baseType="lpstr">
      <vt:lpstr>Arial</vt:lpstr>
      <vt:lpstr>Open Sans SemiBold</vt:lpstr>
      <vt:lpstr>Jost</vt:lpstr>
      <vt:lpstr>Play</vt:lpstr>
      <vt:lpstr>Jost SemiBold</vt:lpstr>
      <vt:lpstr>Jost Black</vt:lpstr>
      <vt:lpstr>Open Sans</vt:lpstr>
      <vt:lpstr>Jost ExtraBold</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Niklas Arnestrand</dc:creator>
  <cp:lastModifiedBy>Nilsson Maria, IVtt2</cp:lastModifiedBy>
  <cp:revision>1</cp:revision>
  <dcterms:created xsi:type="dcterms:W3CDTF">2024-03-19T08:31:23Z</dcterms:created>
  <dcterms:modified xsi:type="dcterms:W3CDTF">2024-10-01T14:26:48Z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0x0101009F7BD393D5E7A740884B4C5F1618D3AD</vt:lpwstr>
  </property>
  <property fmtid="{D5CDD505-2E9C-101B-9397-08002B2CF9AE}" pid="3" name="MSIP_Label_680afd86-dcf7-4483-b9eb-5af1dcd104e1_Enabled">
    <vt:lpwstr>true</vt:lpwstr>
  </property>
  <property fmtid="{D5CDD505-2E9C-101B-9397-08002B2CF9AE}" pid="4" name="MSIP_Label_680afd86-dcf7-4483-b9eb-5af1dcd104e1_SetDate">
    <vt:lpwstr>2024-06-12T11:16:49Z</vt:lpwstr>
  </property>
  <property fmtid="{D5CDD505-2E9C-101B-9397-08002B2CF9AE}" pid="5" name="MSIP_Label_680afd86-dcf7-4483-b9eb-5af1dcd104e1_Method">
    <vt:lpwstr>Standard</vt:lpwstr>
  </property>
  <property fmtid="{D5CDD505-2E9C-101B-9397-08002B2CF9AE}" pid="6" name="MSIP_Label_680afd86-dcf7-4483-b9eb-5af1dcd104e1_Name">
    <vt:lpwstr>K2 Intern</vt:lpwstr>
  </property>
  <property fmtid="{D5CDD505-2E9C-101B-9397-08002B2CF9AE}" pid="7" name="MSIP_Label_680afd86-dcf7-4483-b9eb-5af1dcd104e1_SiteId">
    <vt:lpwstr>5a9809cf-0bcb-413a-838a-09ecc40cc9e8</vt:lpwstr>
  </property>
  <property fmtid="{D5CDD505-2E9C-101B-9397-08002B2CF9AE}" pid="8" name="MSIP_Label_680afd86-dcf7-4483-b9eb-5af1dcd104e1_ActionId">
    <vt:lpwstr>eaef7122-0e12-4c74-bcc9-fe082f9fb510</vt:lpwstr>
  </property>
  <property fmtid="{D5CDD505-2E9C-101B-9397-08002B2CF9AE}" pid="9" name="MSIP_Label_680afd86-dcf7-4483-b9eb-5af1dcd104e1_ContentBits">
    <vt:lpwstr>0</vt:lpwstr>
  </property>
</Properties>
</file>