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1" r:id="rId5"/>
    <p:sldMasterId id="2147483669" r:id="rId6"/>
    <p:sldMasterId id="2147483656" r:id="rId7"/>
    <p:sldMasterId id="2147483696" r:id="rId8"/>
  </p:sldMasterIdLst>
  <p:notesMasterIdLst>
    <p:notesMasterId r:id="rId19"/>
  </p:notesMasterIdLst>
  <p:handoutMasterIdLst>
    <p:handoutMasterId r:id="rId20"/>
  </p:handoutMasterIdLst>
  <p:sldIdLst>
    <p:sldId id="256" r:id="rId9"/>
    <p:sldId id="2147378980" r:id="rId10"/>
    <p:sldId id="2147378981" r:id="rId11"/>
    <p:sldId id="2147378982" r:id="rId12"/>
    <p:sldId id="2147478618" r:id="rId13"/>
    <p:sldId id="2147478625" r:id="rId14"/>
    <p:sldId id="2147478642" r:id="rId15"/>
    <p:sldId id="2147478640" r:id="rId16"/>
    <p:sldId id="2147478641" r:id="rId17"/>
    <p:sldId id="264" r:id="rId18"/>
  </p:sldIdLst>
  <p:sldSz cx="12192000" cy="6858000"/>
  <p:notesSz cx="6858000" cy="9144000"/>
  <p:defaultTextStyle>
    <a:defPPr>
      <a:defRPr lang="sv-SE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04950C-AECB-7848-6E31-11ADBBEE7384}" name="Erika Rydgren" initials="ER" userId="S::erika.rydgren@allbright.se::26a43853-6951-4774-80a4-924422b44d87" providerId="AD"/>
  <p188:author id="{794DA320-393F-7D59-C1F8-DB3E0C4BB826}" name="Sofie Mattsson" initials="SM" userId="S::sofie.mattsson@allbright.se::05d633c9-417f-45c2-b152-e04612a2ccc8" providerId="AD"/>
  <p188:author id="{9FD155B2-9D50-3EE2-DD35-B20129220500}" name="Sarah Jabar" initials="SJ" userId="S::sarah.jabar@allbright.se::2909bd0e-d45c-4fb4-aeb9-d852c05454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FE7"/>
    <a:srgbClr val="F4AF02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2ECF2-AE2B-4BDF-A63E-A85B289286E4}" v="145" dt="2024-04-02T13:43:20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447" autoAdjust="0"/>
  </p:normalViewPr>
  <p:slideViewPr>
    <p:cSldViewPr snapToGrid="0">
      <p:cViewPr varScale="1">
        <p:scale>
          <a:sx n="55" d="100"/>
          <a:sy n="55" d="100"/>
        </p:scale>
        <p:origin x="1422" y="4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E0C59-9042-47E1-A69F-47357868FAC0}" type="doc">
      <dgm:prSet loTypeId="urn:microsoft.com/office/officeart/2005/8/layout/radial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6D08B33-C046-4F5E-9322-E02B2B649C76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sv-SE"/>
            <a:t>SOCIAL</a:t>
          </a:r>
        </a:p>
      </dgm:t>
    </dgm:pt>
    <dgm:pt modelId="{A0BA8FE0-1316-46CA-8758-1C612B7E09DB}" type="parTrans" cxnId="{D0982FBA-8B38-47EB-8C0A-E8FAF2DCB752}">
      <dgm:prSet/>
      <dgm:spPr/>
      <dgm:t>
        <a:bodyPr/>
        <a:lstStyle/>
        <a:p>
          <a:endParaRPr lang="sv-SE"/>
        </a:p>
      </dgm:t>
    </dgm:pt>
    <dgm:pt modelId="{096D8C1F-0FE6-4DD0-9DE4-F7A93B4B4F63}" type="sibTrans" cxnId="{D0982FBA-8B38-47EB-8C0A-E8FAF2DCB752}">
      <dgm:prSet/>
      <dgm:spPr/>
      <dgm:t>
        <a:bodyPr/>
        <a:lstStyle/>
        <a:p>
          <a:endParaRPr lang="sv-SE"/>
        </a:p>
      </dgm:t>
    </dgm:pt>
    <dgm:pt modelId="{6F3E267A-808B-4D20-84D4-E787CF5208CA}">
      <dgm:prSet phldrT="[Text]" custT="1"/>
      <dgm:spPr/>
      <dgm:t>
        <a:bodyPr lIns="0" tIns="0" rIns="0" bIns="0"/>
        <a:lstStyle/>
        <a:p>
          <a:r>
            <a:rPr lang="sv-SE" sz="1000">
              <a:latin typeface="Suisse BP Int'l Regular" pitchFamily="50" charset="0"/>
            </a:rPr>
            <a:t>Jämställdhet</a:t>
          </a:r>
          <a:endParaRPr lang="sv-SE" sz="1000"/>
        </a:p>
      </dgm:t>
    </dgm:pt>
    <dgm:pt modelId="{F76D0CA9-906C-4AAA-B8D9-77657CDB8472}" type="parTrans" cxnId="{37CC5ABA-7FA3-4369-9EF2-5E59E59E0328}">
      <dgm:prSet/>
      <dgm:spPr/>
      <dgm:t>
        <a:bodyPr/>
        <a:lstStyle/>
        <a:p>
          <a:endParaRPr lang="sv-SE"/>
        </a:p>
      </dgm:t>
    </dgm:pt>
    <dgm:pt modelId="{864C0F4C-E949-4CD6-82FE-C525485A8310}" type="sibTrans" cxnId="{37CC5ABA-7FA3-4369-9EF2-5E59E59E0328}">
      <dgm:prSet/>
      <dgm:spPr/>
      <dgm:t>
        <a:bodyPr/>
        <a:lstStyle/>
        <a:p>
          <a:endParaRPr lang="sv-SE"/>
        </a:p>
      </dgm:t>
    </dgm:pt>
    <dgm:pt modelId="{99FB701B-AD54-4056-8AEB-FBDF4FE7E81A}">
      <dgm:prSet phldrT="[Text]" custT="1"/>
      <dgm:spPr/>
      <dgm:t>
        <a:bodyPr lIns="0" tIns="0" rIns="0" bIns="0"/>
        <a:lstStyle/>
        <a:p>
          <a:r>
            <a:rPr lang="sv-SE" sz="1000">
              <a:latin typeface="Suisse BP Int'l Regular" pitchFamily="50" charset="0"/>
            </a:rPr>
            <a:t>Inkludering</a:t>
          </a:r>
          <a:endParaRPr lang="sv-SE" sz="1000" b="0"/>
        </a:p>
      </dgm:t>
    </dgm:pt>
    <dgm:pt modelId="{467C61A7-CAD0-4817-925B-48D312244D9F}" type="parTrans" cxnId="{08E007BC-CB3E-4462-A683-C5F4EFEAEAB6}">
      <dgm:prSet/>
      <dgm:spPr/>
      <dgm:t>
        <a:bodyPr/>
        <a:lstStyle/>
        <a:p>
          <a:endParaRPr lang="sv-SE"/>
        </a:p>
      </dgm:t>
    </dgm:pt>
    <dgm:pt modelId="{4B463A56-5D51-4F92-8CF5-9747F3D10C37}" type="sibTrans" cxnId="{08E007BC-CB3E-4462-A683-C5F4EFEAEAB6}">
      <dgm:prSet/>
      <dgm:spPr/>
      <dgm:t>
        <a:bodyPr/>
        <a:lstStyle/>
        <a:p>
          <a:endParaRPr lang="sv-SE"/>
        </a:p>
      </dgm:t>
    </dgm:pt>
    <dgm:pt modelId="{B24978EF-271C-4685-8390-610EB114D070}">
      <dgm:prSet phldrT="[Text]" custT="1"/>
      <dgm:spPr/>
      <dgm:t>
        <a:bodyPr lIns="0" tIns="0" rIns="0" bIns="0"/>
        <a:lstStyle/>
        <a:p>
          <a:r>
            <a:rPr lang="sv-SE" sz="1000">
              <a:latin typeface="Suisse BP Int'l Regular" pitchFamily="50" charset="0"/>
            </a:rPr>
            <a:t>Mänskliga rättigheter</a:t>
          </a:r>
          <a:endParaRPr lang="sv-SE" sz="1000"/>
        </a:p>
      </dgm:t>
    </dgm:pt>
    <dgm:pt modelId="{0A49C052-9F50-4F42-BCA2-EADDE8F80B4B}" type="parTrans" cxnId="{7EAE63D1-EDE6-4B58-84AC-F27A0136121A}">
      <dgm:prSet/>
      <dgm:spPr/>
      <dgm:t>
        <a:bodyPr/>
        <a:lstStyle/>
        <a:p>
          <a:endParaRPr lang="sv-SE"/>
        </a:p>
      </dgm:t>
    </dgm:pt>
    <dgm:pt modelId="{A0B12A81-505B-4224-AA8E-FC184AF17D0E}" type="sibTrans" cxnId="{7EAE63D1-EDE6-4B58-84AC-F27A0136121A}">
      <dgm:prSet/>
      <dgm:spPr/>
      <dgm:t>
        <a:bodyPr/>
        <a:lstStyle/>
        <a:p>
          <a:endParaRPr lang="sv-SE"/>
        </a:p>
      </dgm:t>
    </dgm:pt>
    <dgm:pt modelId="{142D6598-EC3A-4E72-8F5B-8334459DB8A8}">
      <dgm:prSet phldrT="[Text]" custT="1"/>
      <dgm:spPr/>
      <dgm:t>
        <a:bodyPr lIns="0" tIns="0" rIns="0" bIns="0"/>
        <a:lstStyle/>
        <a:p>
          <a:r>
            <a:rPr lang="sv-SE" sz="1000">
              <a:latin typeface="Suisse BP Int'l Regular" pitchFamily="50" charset="0"/>
            </a:rPr>
            <a:t>Arbetsmiljö</a:t>
          </a:r>
          <a:endParaRPr lang="sv-SE" sz="1000"/>
        </a:p>
      </dgm:t>
    </dgm:pt>
    <dgm:pt modelId="{A686983A-62A0-4AB8-99B1-04DDB4B4F963}" type="parTrans" cxnId="{E7B88DD0-445F-452F-BAA7-1A3CD605E404}">
      <dgm:prSet/>
      <dgm:spPr/>
      <dgm:t>
        <a:bodyPr/>
        <a:lstStyle/>
        <a:p>
          <a:endParaRPr lang="sv-SE"/>
        </a:p>
      </dgm:t>
    </dgm:pt>
    <dgm:pt modelId="{7699A7B8-77EF-46BB-9B88-6D6F05D5D24D}" type="sibTrans" cxnId="{E7B88DD0-445F-452F-BAA7-1A3CD605E404}">
      <dgm:prSet/>
      <dgm:spPr/>
      <dgm:t>
        <a:bodyPr/>
        <a:lstStyle/>
        <a:p>
          <a:endParaRPr lang="sv-SE"/>
        </a:p>
      </dgm:t>
    </dgm:pt>
    <dgm:pt modelId="{C1C201F0-8690-4E3C-B31A-D4ED92BBE4E3}">
      <dgm:prSet phldrT="[Text]" custT="1"/>
      <dgm:spPr/>
      <dgm:t>
        <a:bodyPr lIns="0" tIns="0" rIns="0" bIns="0"/>
        <a:lstStyle/>
        <a:p>
          <a:r>
            <a:rPr lang="sv-SE" sz="1000" b="0">
              <a:latin typeface="Suisse BP Int'l Regular" pitchFamily="2" charset="77"/>
            </a:rPr>
            <a:t>Jämlikhet </a:t>
          </a:r>
          <a:endParaRPr lang="sv-SE" sz="1000"/>
        </a:p>
      </dgm:t>
    </dgm:pt>
    <dgm:pt modelId="{8F89288D-6777-455F-9F78-7908E0B1F75B}" type="parTrans" cxnId="{2CC77652-66A0-4C77-BDFE-EF7E2C05A69C}">
      <dgm:prSet/>
      <dgm:spPr/>
      <dgm:t>
        <a:bodyPr/>
        <a:lstStyle/>
        <a:p>
          <a:endParaRPr lang="sv-SE"/>
        </a:p>
      </dgm:t>
    </dgm:pt>
    <dgm:pt modelId="{815F91B8-823D-43D4-8FA4-F08F999F9B38}" type="sibTrans" cxnId="{2CC77652-66A0-4C77-BDFE-EF7E2C05A69C}">
      <dgm:prSet/>
      <dgm:spPr/>
      <dgm:t>
        <a:bodyPr/>
        <a:lstStyle/>
        <a:p>
          <a:endParaRPr lang="sv-SE"/>
        </a:p>
      </dgm:t>
    </dgm:pt>
    <dgm:pt modelId="{975F9064-33E7-4601-9465-69BC8ACE06B9}">
      <dgm:prSet phldrT="[Text]" custT="1"/>
      <dgm:spPr/>
      <dgm:t>
        <a:bodyPr lIns="0" tIns="0" rIns="0" bIns="0"/>
        <a:lstStyle/>
        <a:p>
          <a:r>
            <a:rPr lang="sv-SE" sz="1000" b="0"/>
            <a:t>Mångfald</a:t>
          </a:r>
        </a:p>
      </dgm:t>
    </dgm:pt>
    <dgm:pt modelId="{CDDAA0B5-4189-4963-8B01-3A302A052409}" type="parTrans" cxnId="{CB4685C3-A629-4101-A9E5-86D43EA89FED}">
      <dgm:prSet/>
      <dgm:spPr/>
      <dgm:t>
        <a:bodyPr/>
        <a:lstStyle/>
        <a:p>
          <a:endParaRPr lang="en-GB"/>
        </a:p>
      </dgm:t>
    </dgm:pt>
    <dgm:pt modelId="{0151C322-ED7F-40D7-B4DA-5061198A1A14}" type="sibTrans" cxnId="{CB4685C3-A629-4101-A9E5-86D43EA89FED}">
      <dgm:prSet/>
      <dgm:spPr/>
      <dgm:t>
        <a:bodyPr/>
        <a:lstStyle/>
        <a:p>
          <a:endParaRPr lang="en-GB"/>
        </a:p>
      </dgm:t>
    </dgm:pt>
    <dgm:pt modelId="{B8513EAD-48F9-4E6E-B232-D33F5AEF93D5}" type="pres">
      <dgm:prSet presAssocID="{B4CE0C59-9042-47E1-A69F-47357868FAC0}" presName="composite" presStyleCnt="0">
        <dgm:presLayoutVars>
          <dgm:chMax val="1"/>
          <dgm:dir/>
          <dgm:resizeHandles val="exact"/>
        </dgm:presLayoutVars>
      </dgm:prSet>
      <dgm:spPr/>
    </dgm:pt>
    <dgm:pt modelId="{8333AD71-A21E-48D4-A6AD-E7EE2B2886FA}" type="pres">
      <dgm:prSet presAssocID="{B4CE0C59-9042-47E1-A69F-47357868FAC0}" presName="radial" presStyleCnt="0">
        <dgm:presLayoutVars>
          <dgm:animLvl val="ctr"/>
        </dgm:presLayoutVars>
      </dgm:prSet>
      <dgm:spPr/>
    </dgm:pt>
    <dgm:pt modelId="{BD25AEDE-5A29-43F2-9C34-7F7E2DB1983B}" type="pres">
      <dgm:prSet presAssocID="{D6D08B33-C046-4F5E-9322-E02B2B649C76}" presName="centerShape" presStyleLbl="vennNode1" presStyleIdx="0" presStyleCnt="7" custScaleX="71818" custScaleY="74890"/>
      <dgm:spPr/>
    </dgm:pt>
    <dgm:pt modelId="{BDC50DEB-55C5-47E1-ABBF-4B4EBCC4A0DD}" type="pres">
      <dgm:prSet presAssocID="{6F3E267A-808B-4D20-84D4-E787CF5208CA}" presName="node" presStyleLbl="vennNode1" presStyleIdx="1" presStyleCnt="7" custScaleX="108227" custScaleY="108227">
        <dgm:presLayoutVars>
          <dgm:bulletEnabled val="1"/>
        </dgm:presLayoutVars>
      </dgm:prSet>
      <dgm:spPr/>
    </dgm:pt>
    <dgm:pt modelId="{63C59C67-E6CD-4C30-B5DF-34838F4C2DDB}" type="pres">
      <dgm:prSet presAssocID="{C1C201F0-8690-4E3C-B31A-D4ED92BBE4E3}" presName="node" presStyleLbl="vennNode1" presStyleIdx="2" presStyleCnt="7" custScaleX="108227" custScaleY="108227">
        <dgm:presLayoutVars>
          <dgm:bulletEnabled val="1"/>
        </dgm:presLayoutVars>
      </dgm:prSet>
      <dgm:spPr/>
    </dgm:pt>
    <dgm:pt modelId="{8863FAA2-59F9-4B1C-A9A9-DDB279A9A239}" type="pres">
      <dgm:prSet presAssocID="{99FB701B-AD54-4056-8AEB-FBDF4FE7E81A}" presName="node" presStyleLbl="vennNode1" presStyleIdx="3" presStyleCnt="7" custScaleX="108227" custScaleY="108227">
        <dgm:presLayoutVars>
          <dgm:bulletEnabled val="1"/>
        </dgm:presLayoutVars>
      </dgm:prSet>
      <dgm:spPr/>
    </dgm:pt>
    <dgm:pt modelId="{6737CCE4-60D0-4711-9DF3-6AB888A0D0B2}" type="pres">
      <dgm:prSet presAssocID="{975F9064-33E7-4601-9465-69BC8ACE06B9}" presName="node" presStyleLbl="vennNode1" presStyleIdx="4" presStyleCnt="7">
        <dgm:presLayoutVars>
          <dgm:bulletEnabled val="1"/>
        </dgm:presLayoutVars>
      </dgm:prSet>
      <dgm:spPr/>
    </dgm:pt>
    <dgm:pt modelId="{35FD66A7-C614-42C1-8AE4-B9243114DE0C}" type="pres">
      <dgm:prSet presAssocID="{142D6598-EC3A-4E72-8F5B-8334459DB8A8}" presName="node" presStyleLbl="vennNode1" presStyleIdx="5" presStyleCnt="7" custScaleX="108227" custScaleY="108227">
        <dgm:presLayoutVars>
          <dgm:bulletEnabled val="1"/>
        </dgm:presLayoutVars>
      </dgm:prSet>
      <dgm:spPr/>
    </dgm:pt>
    <dgm:pt modelId="{701DE6B9-A9E0-416D-AF68-74CD4E396FDF}" type="pres">
      <dgm:prSet presAssocID="{B24978EF-271C-4685-8390-610EB114D070}" presName="node" presStyleLbl="vennNode1" presStyleIdx="6" presStyleCnt="7" custScaleX="108227" custScaleY="108227">
        <dgm:presLayoutVars>
          <dgm:bulletEnabled val="1"/>
        </dgm:presLayoutVars>
      </dgm:prSet>
      <dgm:spPr/>
    </dgm:pt>
  </dgm:ptLst>
  <dgm:cxnLst>
    <dgm:cxn modelId="{1C0EE71B-99A9-4B9E-A85E-402D326EF597}" type="presOf" srcId="{975F9064-33E7-4601-9465-69BC8ACE06B9}" destId="{6737CCE4-60D0-4711-9DF3-6AB888A0D0B2}" srcOrd="0" destOrd="0" presId="urn:microsoft.com/office/officeart/2005/8/layout/radial3"/>
    <dgm:cxn modelId="{570AE73A-2EF8-4595-A539-3BC90E21EDF3}" type="presOf" srcId="{6F3E267A-808B-4D20-84D4-E787CF5208CA}" destId="{BDC50DEB-55C5-47E1-ABBF-4B4EBCC4A0DD}" srcOrd="0" destOrd="0" presId="urn:microsoft.com/office/officeart/2005/8/layout/radial3"/>
    <dgm:cxn modelId="{9FAE864D-4F94-4BC7-9D02-D663CF766855}" type="presOf" srcId="{B24978EF-271C-4685-8390-610EB114D070}" destId="{701DE6B9-A9E0-416D-AF68-74CD4E396FDF}" srcOrd="0" destOrd="0" presId="urn:microsoft.com/office/officeart/2005/8/layout/radial3"/>
    <dgm:cxn modelId="{8A4CC86F-B0E8-4A1E-976A-BE9B9B1B7E36}" type="presOf" srcId="{99FB701B-AD54-4056-8AEB-FBDF4FE7E81A}" destId="{8863FAA2-59F9-4B1C-A9A9-DDB279A9A239}" srcOrd="0" destOrd="0" presId="urn:microsoft.com/office/officeart/2005/8/layout/radial3"/>
    <dgm:cxn modelId="{2CC77652-66A0-4C77-BDFE-EF7E2C05A69C}" srcId="{D6D08B33-C046-4F5E-9322-E02B2B649C76}" destId="{C1C201F0-8690-4E3C-B31A-D4ED92BBE4E3}" srcOrd="1" destOrd="0" parTransId="{8F89288D-6777-455F-9F78-7908E0B1F75B}" sibTransId="{815F91B8-823D-43D4-8FA4-F08F999F9B38}"/>
    <dgm:cxn modelId="{0EB79086-EA1C-4149-B1BC-147ABD48B4ED}" type="presOf" srcId="{D6D08B33-C046-4F5E-9322-E02B2B649C76}" destId="{BD25AEDE-5A29-43F2-9C34-7F7E2DB1983B}" srcOrd="0" destOrd="0" presId="urn:microsoft.com/office/officeart/2005/8/layout/radial3"/>
    <dgm:cxn modelId="{77CF7DA4-7205-4CB0-ABB2-2EFC2E60B4A4}" type="presOf" srcId="{142D6598-EC3A-4E72-8F5B-8334459DB8A8}" destId="{35FD66A7-C614-42C1-8AE4-B9243114DE0C}" srcOrd="0" destOrd="0" presId="urn:microsoft.com/office/officeart/2005/8/layout/radial3"/>
    <dgm:cxn modelId="{D0982FBA-8B38-47EB-8C0A-E8FAF2DCB752}" srcId="{B4CE0C59-9042-47E1-A69F-47357868FAC0}" destId="{D6D08B33-C046-4F5E-9322-E02B2B649C76}" srcOrd="0" destOrd="0" parTransId="{A0BA8FE0-1316-46CA-8758-1C612B7E09DB}" sibTransId="{096D8C1F-0FE6-4DD0-9DE4-F7A93B4B4F63}"/>
    <dgm:cxn modelId="{37CC5ABA-7FA3-4369-9EF2-5E59E59E0328}" srcId="{D6D08B33-C046-4F5E-9322-E02B2B649C76}" destId="{6F3E267A-808B-4D20-84D4-E787CF5208CA}" srcOrd="0" destOrd="0" parTransId="{F76D0CA9-906C-4AAA-B8D9-77657CDB8472}" sibTransId="{864C0F4C-E949-4CD6-82FE-C525485A8310}"/>
    <dgm:cxn modelId="{08E007BC-CB3E-4462-A683-C5F4EFEAEAB6}" srcId="{D6D08B33-C046-4F5E-9322-E02B2B649C76}" destId="{99FB701B-AD54-4056-8AEB-FBDF4FE7E81A}" srcOrd="2" destOrd="0" parTransId="{467C61A7-CAD0-4817-925B-48D312244D9F}" sibTransId="{4B463A56-5D51-4F92-8CF5-9747F3D10C37}"/>
    <dgm:cxn modelId="{CB4685C3-A629-4101-A9E5-86D43EA89FED}" srcId="{D6D08B33-C046-4F5E-9322-E02B2B649C76}" destId="{975F9064-33E7-4601-9465-69BC8ACE06B9}" srcOrd="3" destOrd="0" parTransId="{CDDAA0B5-4189-4963-8B01-3A302A052409}" sibTransId="{0151C322-ED7F-40D7-B4DA-5061198A1A14}"/>
    <dgm:cxn modelId="{E7B88DD0-445F-452F-BAA7-1A3CD605E404}" srcId="{D6D08B33-C046-4F5E-9322-E02B2B649C76}" destId="{142D6598-EC3A-4E72-8F5B-8334459DB8A8}" srcOrd="4" destOrd="0" parTransId="{A686983A-62A0-4AB8-99B1-04DDB4B4F963}" sibTransId="{7699A7B8-77EF-46BB-9B88-6D6F05D5D24D}"/>
    <dgm:cxn modelId="{7EAE63D1-EDE6-4B58-84AC-F27A0136121A}" srcId="{D6D08B33-C046-4F5E-9322-E02B2B649C76}" destId="{B24978EF-271C-4685-8390-610EB114D070}" srcOrd="5" destOrd="0" parTransId="{0A49C052-9F50-4F42-BCA2-EADDE8F80B4B}" sibTransId="{A0B12A81-505B-4224-AA8E-FC184AF17D0E}"/>
    <dgm:cxn modelId="{6CE52CEC-C35A-4942-BEFB-00E7D69FD0B1}" type="presOf" srcId="{C1C201F0-8690-4E3C-B31A-D4ED92BBE4E3}" destId="{63C59C67-E6CD-4C30-B5DF-34838F4C2DDB}" srcOrd="0" destOrd="0" presId="urn:microsoft.com/office/officeart/2005/8/layout/radial3"/>
    <dgm:cxn modelId="{0AF3A9FA-CAAC-48FE-903B-EE3400F83659}" type="presOf" srcId="{B4CE0C59-9042-47E1-A69F-47357868FAC0}" destId="{B8513EAD-48F9-4E6E-B232-D33F5AEF93D5}" srcOrd="0" destOrd="0" presId="urn:microsoft.com/office/officeart/2005/8/layout/radial3"/>
    <dgm:cxn modelId="{80703BFA-BC63-44DE-A093-2B72E91305A3}" type="presParOf" srcId="{B8513EAD-48F9-4E6E-B232-D33F5AEF93D5}" destId="{8333AD71-A21E-48D4-A6AD-E7EE2B2886FA}" srcOrd="0" destOrd="0" presId="urn:microsoft.com/office/officeart/2005/8/layout/radial3"/>
    <dgm:cxn modelId="{9396C257-6E71-4C9D-85CB-5C11CB4D7553}" type="presParOf" srcId="{8333AD71-A21E-48D4-A6AD-E7EE2B2886FA}" destId="{BD25AEDE-5A29-43F2-9C34-7F7E2DB1983B}" srcOrd="0" destOrd="0" presId="urn:microsoft.com/office/officeart/2005/8/layout/radial3"/>
    <dgm:cxn modelId="{E7B97078-8ED9-449B-80D9-F35563819DE3}" type="presParOf" srcId="{8333AD71-A21E-48D4-A6AD-E7EE2B2886FA}" destId="{BDC50DEB-55C5-47E1-ABBF-4B4EBCC4A0DD}" srcOrd="1" destOrd="0" presId="urn:microsoft.com/office/officeart/2005/8/layout/radial3"/>
    <dgm:cxn modelId="{F8EB612D-6536-4608-A642-50F799F85B61}" type="presParOf" srcId="{8333AD71-A21E-48D4-A6AD-E7EE2B2886FA}" destId="{63C59C67-E6CD-4C30-B5DF-34838F4C2DDB}" srcOrd="2" destOrd="0" presId="urn:microsoft.com/office/officeart/2005/8/layout/radial3"/>
    <dgm:cxn modelId="{5E1E14E7-68F8-4D05-AD9D-807BA33AA13F}" type="presParOf" srcId="{8333AD71-A21E-48D4-A6AD-E7EE2B2886FA}" destId="{8863FAA2-59F9-4B1C-A9A9-DDB279A9A239}" srcOrd="3" destOrd="0" presId="urn:microsoft.com/office/officeart/2005/8/layout/radial3"/>
    <dgm:cxn modelId="{DA77F91C-02B3-461E-BEDC-A56367434055}" type="presParOf" srcId="{8333AD71-A21E-48D4-A6AD-E7EE2B2886FA}" destId="{6737CCE4-60D0-4711-9DF3-6AB888A0D0B2}" srcOrd="4" destOrd="0" presId="urn:microsoft.com/office/officeart/2005/8/layout/radial3"/>
    <dgm:cxn modelId="{8151D089-7B26-44F6-88D7-44EF11B2DB23}" type="presParOf" srcId="{8333AD71-A21E-48D4-A6AD-E7EE2B2886FA}" destId="{35FD66A7-C614-42C1-8AE4-B9243114DE0C}" srcOrd="5" destOrd="0" presId="urn:microsoft.com/office/officeart/2005/8/layout/radial3"/>
    <dgm:cxn modelId="{14AA2CC0-75EC-449D-A8D8-7E3D61C47532}" type="presParOf" srcId="{8333AD71-A21E-48D4-A6AD-E7EE2B2886FA}" destId="{701DE6B9-A9E0-416D-AF68-74CD4E396FDF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AEDE-5A29-43F2-9C34-7F7E2DB1983B}">
      <dsp:nvSpPr>
        <dsp:cNvPr id="0" name=""/>
        <dsp:cNvSpPr/>
      </dsp:nvSpPr>
      <dsp:spPr>
        <a:xfrm>
          <a:off x="2037039" y="965012"/>
          <a:ext cx="1290018" cy="1345198"/>
        </a:xfrm>
        <a:prstGeom prst="ellipse">
          <a:avLst/>
        </a:prstGeom>
        <a:solidFill>
          <a:schemeClr val="accent1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/>
            <a:t>SOCIAL</a:t>
          </a:r>
        </a:p>
      </dsp:txBody>
      <dsp:txXfrm>
        <a:off x="2225958" y="1162012"/>
        <a:ext cx="912180" cy="951198"/>
      </dsp:txXfrm>
    </dsp:sp>
    <dsp:sp modelId="{BDC50DEB-55C5-47E1-ABBF-4B4EBCC4A0DD}">
      <dsp:nvSpPr>
        <dsp:cNvPr id="0" name=""/>
        <dsp:cNvSpPr/>
      </dsp:nvSpPr>
      <dsp:spPr>
        <a:xfrm>
          <a:off x="2196046" y="-18151"/>
          <a:ext cx="972004" cy="9720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Suisse BP Int'l Regular" pitchFamily="50" charset="0"/>
            </a:rPr>
            <a:t>Jämställdhet</a:t>
          </a:r>
          <a:endParaRPr lang="sv-SE" sz="1000" kern="1200"/>
        </a:p>
      </dsp:txBody>
      <dsp:txXfrm>
        <a:off x="2338393" y="124196"/>
        <a:ext cx="687310" cy="687310"/>
      </dsp:txXfrm>
    </dsp:sp>
    <dsp:sp modelId="{63C59C67-E6CD-4C30-B5DF-34838F4C2DDB}">
      <dsp:nvSpPr>
        <dsp:cNvPr id="0" name=""/>
        <dsp:cNvSpPr/>
      </dsp:nvSpPr>
      <dsp:spPr>
        <a:xfrm>
          <a:off x="3209088" y="566728"/>
          <a:ext cx="972004" cy="9720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b="0" kern="1200">
              <a:latin typeface="Suisse BP Int'l Regular" pitchFamily="2" charset="77"/>
            </a:rPr>
            <a:t>Jämlikhet </a:t>
          </a:r>
          <a:endParaRPr lang="sv-SE" sz="1000" kern="1200"/>
        </a:p>
      </dsp:txBody>
      <dsp:txXfrm>
        <a:off x="3351435" y="709075"/>
        <a:ext cx="687310" cy="687310"/>
      </dsp:txXfrm>
    </dsp:sp>
    <dsp:sp modelId="{8863FAA2-59F9-4B1C-A9A9-DDB279A9A239}">
      <dsp:nvSpPr>
        <dsp:cNvPr id="0" name=""/>
        <dsp:cNvSpPr/>
      </dsp:nvSpPr>
      <dsp:spPr>
        <a:xfrm>
          <a:off x="3209088" y="1736489"/>
          <a:ext cx="972004" cy="9720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Suisse BP Int'l Regular" pitchFamily="50" charset="0"/>
            </a:rPr>
            <a:t>Inkludering</a:t>
          </a:r>
          <a:endParaRPr lang="sv-SE" sz="1000" b="0" kern="1200"/>
        </a:p>
      </dsp:txBody>
      <dsp:txXfrm>
        <a:off x="3351435" y="1878836"/>
        <a:ext cx="687310" cy="687310"/>
      </dsp:txXfrm>
    </dsp:sp>
    <dsp:sp modelId="{6737CCE4-60D0-4711-9DF3-6AB888A0D0B2}">
      <dsp:nvSpPr>
        <dsp:cNvPr id="0" name=""/>
        <dsp:cNvSpPr/>
      </dsp:nvSpPr>
      <dsp:spPr>
        <a:xfrm>
          <a:off x="2232990" y="2358313"/>
          <a:ext cx="898116" cy="8981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b="0" kern="1200"/>
            <a:t>Mångfald</a:t>
          </a:r>
        </a:p>
      </dsp:txBody>
      <dsp:txXfrm>
        <a:off x="2364516" y="2489839"/>
        <a:ext cx="635064" cy="635064"/>
      </dsp:txXfrm>
    </dsp:sp>
    <dsp:sp modelId="{35FD66A7-C614-42C1-8AE4-B9243114DE0C}">
      <dsp:nvSpPr>
        <dsp:cNvPr id="0" name=""/>
        <dsp:cNvSpPr/>
      </dsp:nvSpPr>
      <dsp:spPr>
        <a:xfrm>
          <a:off x="1183003" y="1736489"/>
          <a:ext cx="972004" cy="9720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Suisse BP Int'l Regular" pitchFamily="50" charset="0"/>
            </a:rPr>
            <a:t>Arbetsmiljö</a:t>
          </a:r>
          <a:endParaRPr lang="sv-SE" sz="1000" kern="1200"/>
        </a:p>
      </dsp:txBody>
      <dsp:txXfrm>
        <a:off x="1325350" y="1878836"/>
        <a:ext cx="687310" cy="687310"/>
      </dsp:txXfrm>
    </dsp:sp>
    <dsp:sp modelId="{701DE6B9-A9E0-416D-AF68-74CD4E396FDF}">
      <dsp:nvSpPr>
        <dsp:cNvPr id="0" name=""/>
        <dsp:cNvSpPr/>
      </dsp:nvSpPr>
      <dsp:spPr>
        <a:xfrm>
          <a:off x="1183003" y="566728"/>
          <a:ext cx="972004" cy="9720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Suisse BP Int'l Regular" pitchFamily="50" charset="0"/>
            </a:rPr>
            <a:t>Mänskliga rättigheter</a:t>
          </a:r>
          <a:endParaRPr lang="sv-SE" sz="1000" kern="1200"/>
        </a:p>
      </dsp:txBody>
      <dsp:txXfrm>
        <a:off x="1325350" y="709075"/>
        <a:ext cx="687310" cy="687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0C8A11E-42C1-3304-12DA-E0C09CB7E8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C3B0BF-DD8C-4347-3737-7CFA47806D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F6818-74F9-4A9F-9DFA-83C264FF925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6375E51-13B7-4C24-57DD-966B6604E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A795D59-15C8-B76A-0DB8-8520CDE270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10562-1AAF-4D27-9A90-D4F27094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0052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4299A-8113-4ACE-8AAE-09539A13D2D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5090-5278-4C7D-8B78-8E664A7DC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6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15090-5278-4C7D-8B78-8E664A7DCD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1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sz="1200" dirty="0">
                <a:solidFill>
                  <a:srgbClr val="EAEAEA"/>
                </a:solidFill>
                <a:latin typeface="SuisseBPIntl-Medium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ÄR HANS/HANNA EN GOD LEDARE? </a:t>
            </a:r>
            <a:r>
              <a:rPr lang="sv-SE" sz="1200" dirty="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HANS 72 %, HANNA 54%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EAEAEA"/>
                </a:solidFill>
                <a:latin typeface="SuisseBPIntl-Medium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ÄR HANS/HANNA ”BOSSIG”?</a:t>
            </a:r>
            <a:r>
              <a:rPr lang="sv-SE" sz="1200" dirty="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 HANS 54 %, HANNA 67%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solidFill>
                <a:srgbClr val="EAEAEA"/>
              </a:solidFill>
              <a:latin typeface="SuisseBPIntl-Medium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sv-SE" sz="1200" dirty="0">
              <a:solidFill>
                <a:schemeClr val="bg1"/>
              </a:solidFill>
              <a:latin typeface="Suisse BP Int'l Regular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solidFill>
                <a:srgbClr val="EAEAEA"/>
              </a:solidFill>
              <a:latin typeface="SuisseBPIntl-Medium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15090-5278-4C7D-8B78-8E664A7DCD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88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EAEAEA"/>
                </a:solidFill>
                <a:latin typeface="SuisseBPIntl-Medium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GILLAR DU HANS/HANNA? </a:t>
            </a:r>
            <a:r>
              <a:rPr lang="sv-SE" sz="1200" dirty="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HANS 52 %, HANNA 33%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EAEAEA"/>
                </a:solidFill>
                <a:latin typeface="SuisseBPIntl-Medium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SKULLE DU VILJA TA EN ÖL EFTER JOBBET MED HANS/HANNA?</a:t>
            </a:r>
            <a:r>
              <a:rPr lang="sv-SE" sz="1200" dirty="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 HANS 46%, HANNA 35%</a:t>
            </a:r>
          </a:p>
          <a:p>
            <a:pPr algn="l"/>
            <a:endParaRPr lang="sv-SE" sz="1200" dirty="0">
              <a:solidFill>
                <a:srgbClr val="EAEAEA"/>
              </a:solidFill>
              <a:latin typeface="SuisseBPIntl-Medium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solidFill>
                <a:schemeClr val="bg1"/>
              </a:solidFill>
              <a:latin typeface="Suisse BP Int'l Regular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15090-5278-4C7D-8B78-8E664A7DCD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8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Miljö och bolagsstyrning. Vad som behöver göras och vart fokusera på. Måste utgå från bolagets verksamhet precis som E &amp; G. </a:t>
            </a:r>
            <a:r>
              <a:rPr lang="sv-SE" sz="1200" dirty="0"/>
              <a:t>Flera globala initiativ ligger bakom såsom bland annat FN:s klimatkonvention, EU:s gröna giv och FN:s globala hållbarhetsmål. 2.000 bolag i Sverige omfattas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cap="al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cap="all" dirty="0"/>
              <a:t>Vad innebär direktivet? </a:t>
            </a:r>
            <a:r>
              <a:rPr lang="sv-SE" sz="1200" dirty="0"/>
              <a:t>Rapportering baserat på det dubbla </a:t>
            </a:r>
            <a:r>
              <a:rPr lang="sv-SE" sz="1200" dirty="0" err="1"/>
              <a:t>väsentlighetsbegreppet</a:t>
            </a:r>
            <a:r>
              <a:rPr lang="sv-SE" sz="1200" dirty="0"/>
              <a:t> : det handlar om att identifiera vilka frågor företaget påverkar och påverkas av.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/>
              <a:t>CSRD - </a:t>
            </a:r>
            <a:r>
              <a:rPr lang="sv-SE" sz="1200" b="1" u="sng" dirty="0">
                <a:solidFill>
                  <a:schemeClr val="accent1">
                    <a:lumMod val="75000"/>
                  </a:schemeClr>
                </a:solidFill>
              </a:rPr>
              <a:t>ATT – VEM - NÄR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/>
              <a:t>ESRS - EUROPEAN SUSTAINABILITY REPORTING STANDARDS </a:t>
            </a:r>
            <a:r>
              <a:rPr lang="sv-SE" sz="1200" b="1" u="sng" dirty="0">
                <a:solidFill>
                  <a:schemeClr val="accent1">
                    <a:lumMod val="75000"/>
                  </a:schemeClr>
                </a:solidFill>
              </a:rPr>
              <a:t>VAD - HUR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dirty="0"/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15090-5278-4C7D-8B78-8E664A7DCD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8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15090-5278-4C7D-8B78-8E664A7DCD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8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Förberedelser: agenda, mötesunderlag, förväntningar</a:t>
            </a:r>
          </a:p>
          <a:p>
            <a:r>
              <a:rPr lang="sv-SE" sz="1200" dirty="0"/>
              <a:t>Var observant på personer som dominerar samtalet/rummet</a:t>
            </a:r>
          </a:p>
          <a:p>
            <a:r>
              <a:rPr lang="sv-SE" sz="1200" dirty="0"/>
              <a:t>Om någon blir avbruten, ingrip snabbt</a:t>
            </a:r>
          </a:p>
          <a:p>
            <a:r>
              <a:rPr lang="sv-SE" sz="1200" dirty="0"/>
              <a:t>Olika mötesstrategier: tyst enskilt, rotera mötesledare</a:t>
            </a:r>
          </a:p>
          <a:p>
            <a:r>
              <a:rPr lang="sv-SE" sz="1200" dirty="0"/>
              <a:t>Mät taltid </a:t>
            </a:r>
          </a:p>
          <a:p>
            <a:r>
              <a:rPr lang="sv-SE" sz="1200" dirty="0"/>
              <a:t>Coacha och ge feedback </a:t>
            </a:r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15090-5278-4C7D-8B78-8E664A7DCD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3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HUR? Och VAD?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Framgångsfaktorer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ett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lyckat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förändringsarbete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identifiera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ditt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bolags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risker och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möjligheter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kopplat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till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hållbarhet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så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bygger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riktigt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framgångsrika</a:t>
            </a:r>
            <a:r>
              <a:rPr lang="en-US" sz="1800" dirty="0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uisse BP Int'l Regular" pitchFamily="50" charset="0"/>
                <a:ea typeface="Calibri" panose="020F0502020204030204" pitchFamily="34" charset="0"/>
                <a:cs typeface="Arial" panose="020B0604020202020204" pitchFamily="34" charset="0"/>
              </a:rPr>
              <a:t>bolag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15090-5278-4C7D-8B78-8E664A7DCD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15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bord&#10;&#10;Automatiskt genererad beskrivning">
            <a:extLst>
              <a:ext uri="{FF2B5EF4-FFF2-40B4-BE49-F238E27FC236}">
                <a16:creationId xmlns:a16="http://schemas.microsoft.com/office/drawing/2014/main" id="{FC753F71-C95B-F2B1-249F-B87FA3FAF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06" y="0"/>
            <a:ext cx="12262908" cy="6858000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CBAF8C02-28F9-2B07-BC1E-5F51B6B64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4123752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latin typeface="SuisseBPIntl-Antique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0D8357-3399-018E-B3C1-516CDFB0FF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5919" y="1319834"/>
            <a:ext cx="8800164" cy="26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7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E464B8-C7F6-6431-0E61-17134518D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41BA587-093F-C3A2-261E-FD52E5768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C781C8-1DA6-21F3-6A28-71C4CE2E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D0E6-C29F-4995-B590-8CB4DCDD468E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A284BB-E005-EC98-189B-CE866064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9D41EE-FF7A-AD8F-42F9-4F68FC76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3AD3-3856-4E7C-A901-4CD81A9A1B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89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CB911E-6939-3A41-E2DF-B59AF7535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9F62DB-A6C9-637A-80BF-7B3FE603C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A5D02E-84AE-62FB-C520-DFEFA129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D0E6-C29F-4995-B590-8CB4DCDD468E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17C19C-9A92-C51C-8CAB-2D1237F7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C03BA0-923A-6D8B-B029-D621AE66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3AD3-3856-4E7C-A901-4CD81A9A1B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654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3FEDAB-979B-9620-8A6F-7A6BA5CF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8C386F-DCE2-C461-8615-37E01E9B9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6C5938-DBBF-BBE8-C367-E60E091B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D0E6-C29F-4995-B590-8CB4DCDD468E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8D8727-959A-DD6F-60A1-E882A485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70FD8E-297B-C5D7-0E07-9DDCD702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3AD3-3856-4E7C-A901-4CD81A9A1B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9507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B5333-1A03-ABAF-4FE6-432786B35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51A95C-BA54-D83A-2E72-2850E8F1F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F81E50E-AC5F-9725-6837-2485E0802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B27385-1CCB-C381-0676-1CCBBAFA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D0E6-C29F-4995-B590-8CB4DCDD468E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DB69130-0FC4-24B6-EBBF-0FB3AB73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C01D795-A63C-2EBD-51BD-1EC2667A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3AD3-3856-4E7C-A901-4CD81A9A1B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03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ADF3C-5C63-D31C-AACC-DA5CDBE0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40008E-90E9-BB36-0525-97CD38319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200C490-604B-01AE-1020-F469DBB71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24564A8-3C27-D9A2-9E68-DB60A6E11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D8ABA8A-2965-3021-0FE4-D8C08B92F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6EDDEAC-08FA-BCA9-4B07-16EABB6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D0E6-C29F-4995-B590-8CB4DCDD468E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287FADA-070B-0345-B0FC-24F1C835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E83A130-E5EA-A915-A52D-5C6A51C0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3AD3-3856-4E7C-A901-4CD81A9A1B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572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0E4EDC-CFD6-CDC5-910E-2A9F7F0E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290471-D7CF-02DC-63D2-D4434EAF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D0E6-C29F-4995-B590-8CB4DCDD468E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E3CB09C-171D-FF64-7AC7-125B2E79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EBF15A-DED9-09DF-A565-66D0672A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3AD3-3856-4E7C-A901-4CD81A9A1B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555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A550E3A-B533-7393-4C99-79232F9E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D0E6-C29F-4995-B590-8CB4DCDD468E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B5EFE41-601F-AA64-0289-3BF69417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3E8DEE-F20B-67A7-67D2-34AFBD84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3AD3-3856-4E7C-A901-4CD81A9A1B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11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7753F0-350C-8C6C-2159-87DC9CD8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44C9FC-BC47-321F-1856-0A94D9A1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D4CBDF-BC0C-BE2F-085D-57D3C736B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363BC3E-5DD8-E7ED-7196-9757EA10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D0E6-C29F-4995-B590-8CB4DCDD468E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90F74B-DEA3-4538-5B1A-40438B40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875E25-C4BD-68D1-80D4-C8470567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3AD3-3856-4E7C-A901-4CD81A9A1B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675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86EF64-E4AD-6EF4-53AE-8C419EE0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EDBAC4A-8392-EA35-CDB5-1F42BDEEB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3E8398-607C-0418-554B-C60BB6595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F6EADD9-6B41-C633-3341-B440AB72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D0E6-C29F-4995-B590-8CB4DCDD468E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A5A598-E6CC-D9FC-73BC-01AA1F8D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D7003A-EA07-7361-9D3F-50BF36B3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3AD3-3856-4E7C-A901-4CD81A9A1B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21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260B19-0A8B-04B5-0107-4F3758F9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B6AA3A5-886D-0046-0EE7-E7C39D9A9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2D5210-2253-D57A-61EC-E4D5D828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D0E6-C29F-4995-B590-8CB4DCDD468E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7BF4CC-98DA-893F-865A-EB6C20F1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FC13A5-99AA-97AF-399E-D32B1709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3AD3-3856-4E7C-A901-4CD81A9A1B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28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FC918D-AF67-963E-22F1-6D0AA871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EB1D6E-5725-246F-D1C6-931E88A4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72" y="1517093"/>
            <a:ext cx="10515600" cy="41556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64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C14F757-C2F7-A226-DF50-EB47FFDF2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8023D80-F562-16ED-41CD-0900E40B4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D29F4F-7AEF-1AA8-89B2-4E312912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D0E6-C29F-4995-B590-8CB4DCDD468E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0C88A9-EEED-08C7-892C-218C9454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0D77FA-0842-4C7B-E196-952D9923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3AD3-3856-4E7C-A901-4CD81A9A1B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235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3B386-F5EA-6FA8-D396-85E05A557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7A92429-EA10-8382-9451-4CF5CCFAB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B05877-2D7D-D931-1F9B-364B6444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DAE76C-2D44-4ABD-D49E-E0386C62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D66922-237A-CC9C-9D9C-E56E115F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08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60666C-5021-D625-1F3D-ED5DCD82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52C30D-A078-B883-02A1-BCED59CBC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4871EB-B2DC-EDFA-3972-EBB27573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A3DC1A-1FFD-1C82-7D7C-97F8FA17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FF0EF9-CAE2-8A2F-765C-AAD89B6D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96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EB482D-6B47-F165-4824-E8FE8B5C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172441-A15C-D070-50B3-0EB89D3A4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8FA0F0-0497-67E8-6A37-5CE2556B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0D1B2C-B201-36EC-1497-8BE2AFDB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B9E5D7-F36F-B4A6-019F-75A81776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5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93492-5EC5-99A5-521F-0BF2D3D5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E2D2A6-5729-8041-480D-E4C4EB929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F16ECE9-8652-1FEF-535D-90FE755A8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E834AA-0F74-59F8-767B-094328EA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21019AF-95AB-FA6A-F149-51989A4D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F7F9654-D2CE-1E52-6B84-42AC7C2B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1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D04837-1B92-EF29-DEEF-6A016456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68C493-786F-0A09-E765-F186F8D1C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4B6C80F-9CB6-3576-AE2E-759CE2777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304CB8B-ACBE-886E-DC7E-CED71765C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39C1D46-C30A-07BA-6172-6EE64D64D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8280117-EC34-C3A3-206F-AAA4CE44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687A15E-EC5B-B753-B684-64731655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832ABDF-DED4-A01C-2725-EE98B307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68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0C38AB-EF22-864C-5E66-0CD2CDA9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34E72C6-0D10-A721-385A-E8FE2331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799F87-CBAD-4D63-C62D-57E0E893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C15F2F-C633-CBCD-53F9-1002D7CD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04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589651B-6843-0C3A-09AB-05A2EE25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784DAF1-2FFB-8869-DADE-D180D483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FEA323-8316-E86C-D747-13F39FD1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49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984AE-B25D-E485-95BA-68B343C7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EF9914-FAA3-7FE5-0A1F-EBE65AAC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1B3747-1EE8-3D4F-8AEB-FE6F317E6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C57B345-A420-78A3-A9F6-B41A58B2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98A24D-D078-3877-DC82-A4E2B446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455FE5-33BC-4768-07EE-D0BCEA4F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12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260CA6-53D9-77D6-1002-C6E1E9E5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4CF16C4-EE6A-57BD-89ED-D87EEC73C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682972-DA3B-08F2-EC8B-9053993E8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19971A-B20C-B2B1-6AF7-CED48097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E4EC10-E8B0-F1E6-42BC-FAB9467A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5B3BC76-CD1C-F49F-8C05-2318B910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5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E62C48C-FF9A-9515-F443-1639EAAD1E3C}"/>
              </a:ext>
            </a:extLst>
          </p:cNvPr>
          <p:cNvSpPr/>
          <p:nvPr userDrawn="1"/>
        </p:nvSpPr>
        <p:spPr>
          <a:xfrm>
            <a:off x="-44879" y="-72928"/>
            <a:ext cx="12330376" cy="619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FC918D-AF67-963E-22F1-6D0AA871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EB1D6E-5725-246F-D1C6-931E88A4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72" y="1517093"/>
            <a:ext cx="10515600" cy="41556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cxnSp>
        <p:nvCxnSpPr>
          <p:cNvPr id="5" name="Rak 9">
            <a:extLst>
              <a:ext uri="{FF2B5EF4-FFF2-40B4-BE49-F238E27FC236}">
                <a16:creationId xmlns:a16="http://schemas.microsoft.com/office/drawing/2014/main" id="{3A84CBAD-F54D-1543-F0E9-B067198034FA}"/>
              </a:ext>
            </a:extLst>
          </p:cNvPr>
          <p:cNvCxnSpPr>
            <a:cxnSpLocks/>
          </p:cNvCxnSpPr>
          <p:nvPr userDrawn="1"/>
        </p:nvCxnSpPr>
        <p:spPr>
          <a:xfrm>
            <a:off x="258964" y="920527"/>
            <a:ext cx="116114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63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EAD0B5-67DF-D8D4-7E7A-D9835397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1AA9665-1A74-7ECE-B566-ADE228AE4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E71C72-BB47-6864-A567-50124BCB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3BB7F9-AD09-ED80-86FB-FA487B3C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DA1993-5D3A-E509-8367-48313248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0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2CD3780-6794-4C89-949D-C00F03466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76A93E7-35E5-53DF-3F34-772DC0C47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39F4DF-083B-43DA-4B1B-15A1955E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F941AD-5D1D-DE14-3F88-4940E6F5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8DD19A-08A9-EB72-7855-D7442DC7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0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3B386-F5EA-6FA8-D396-85E05A557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7A92429-EA10-8382-9451-4CF5CCFAB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B05877-2D7D-D931-1F9B-364B6444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DAE76C-2D44-4ABD-D49E-E0386C62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D66922-237A-CC9C-9D9C-E56E115F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4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60666C-5021-D625-1F3D-ED5DCD82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52C30D-A078-B883-02A1-BCED59CBC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4871EB-B2DC-EDFA-3972-EBB27573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A3DC1A-1FFD-1C82-7D7C-97F8FA17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FF0EF9-CAE2-8A2F-765C-AAD89B6D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55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EB482D-6B47-F165-4824-E8FE8B5C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172441-A15C-D070-50B3-0EB89D3A4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8FA0F0-0497-67E8-6A37-5CE2556B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0D1B2C-B201-36EC-1497-8BE2AFDB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B9E5D7-F36F-B4A6-019F-75A81776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4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93492-5EC5-99A5-521F-0BF2D3D5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E2D2A6-5729-8041-480D-E4C4EB929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F16ECE9-8652-1FEF-535D-90FE755A8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E834AA-0F74-59F8-767B-094328EA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21019AF-95AB-FA6A-F149-51989A4D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F7F9654-D2CE-1E52-6B84-42AC7C2B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0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D04837-1B92-EF29-DEEF-6A016456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68C493-786F-0A09-E765-F186F8D1C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4B6C80F-9CB6-3576-AE2E-759CE2777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304CB8B-ACBE-886E-DC7E-CED71765C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39C1D46-C30A-07BA-6172-6EE64D64D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8280117-EC34-C3A3-206F-AAA4CE44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687A15E-EC5B-B753-B684-64731655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832ABDF-DED4-A01C-2725-EE98B307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35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0C38AB-EF22-864C-5E66-0CD2CDA9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34E72C6-0D10-A721-385A-E8FE2331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799F87-CBAD-4D63-C62D-57E0E893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C15F2F-C633-CBCD-53F9-1002D7CD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63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589651B-6843-0C3A-09AB-05A2EE25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784DAF1-2FFB-8869-DADE-D180D483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FEA323-8316-E86C-D747-13F39FD1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82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984AE-B25D-E485-95BA-68B343C7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EF9914-FAA3-7FE5-0A1F-EBE65AAC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1B3747-1EE8-3D4F-8AEB-FE6F317E6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C57B345-A420-78A3-A9F6-B41A58B2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98A24D-D078-3877-DC82-A4E2B446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455FE5-33BC-4768-07EE-D0BCEA4F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1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diagram&#10;&#10;Automatiskt genererad beskrivning">
            <a:extLst>
              <a:ext uri="{FF2B5EF4-FFF2-40B4-BE49-F238E27FC236}">
                <a16:creationId xmlns:a16="http://schemas.microsoft.com/office/drawing/2014/main" id="{A191F4C1-FE6E-860F-3E7F-1BE2F6D31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4"/>
          <a:stretch/>
        </p:blipFill>
        <p:spPr>
          <a:xfrm>
            <a:off x="-47507" y="0"/>
            <a:ext cx="12239507" cy="606982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2FC918D-AF67-963E-22F1-6D0AA871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EB1D6E-5725-246F-D1C6-931E88A4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72" y="1515600"/>
            <a:ext cx="10515600" cy="41556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cxnSp>
        <p:nvCxnSpPr>
          <p:cNvPr id="7" name="Rak 9">
            <a:extLst>
              <a:ext uri="{FF2B5EF4-FFF2-40B4-BE49-F238E27FC236}">
                <a16:creationId xmlns:a16="http://schemas.microsoft.com/office/drawing/2014/main" id="{418F22AE-21D2-13D9-2AB9-E65AA4310D64}"/>
              </a:ext>
            </a:extLst>
          </p:cNvPr>
          <p:cNvCxnSpPr>
            <a:cxnSpLocks/>
          </p:cNvCxnSpPr>
          <p:nvPr userDrawn="1"/>
        </p:nvCxnSpPr>
        <p:spPr>
          <a:xfrm>
            <a:off x="258964" y="920527"/>
            <a:ext cx="116114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17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260CA6-53D9-77D6-1002-C6E1E9E5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4CF16C4-EE6A-57BD-89ED-D87EEC73C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682972-DA3B-08F2-EC8B-9053993E8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19971A-B20C-B2B1-6AF7-CED48097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E4EC10-E8B0-F1E6-42BC-FAB9467A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5B3BC76-CD1C-F49F-8C05-2318B910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78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EAD0B5-67DF-D8D4-7E7A-D9835397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1AA9665-1A74-7ECE-B566-ADE228AE4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E71C72-BB47-6864-A567-50124BCB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3BB7F9-AD09-ED80-86FB-FA487B3C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DA1993-5D3A-E509-8367-48313248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69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2CD3780-6794-4C89-949D-C00F03466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76A93E7-35E5-53DF-3F34-772DC0C47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39F4DF-083B-43DA-4B1B-15A1955E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F941AD-5D1D-DE14-3F88-4940E6F5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8DD19A-08A9-EB72-7855-D7442DC7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23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bord&#10;&#10;Automatiskt genererad beskrivning">
            <a:extLst>
              <a:ext uri="{FF2B5EF4-FFF2-40B4-BE49-F238E27FC236}">
                <a16:creationId xmlns:a16="http://schemas.microsoft.com/office/drawing/2014/main" id="{FC753F71-C95B-F2B1-249F-B87FA3FAF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06" y="0"/>
            <a:ext cx="12262908" cy="6858000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CBAF8C02-28F9-2B07-BC1E-5F51B6B64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4123752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latin typeface="SuisseBPIntl-Antique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0D8357-3399-018E-B3C1-516CDFB0FF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5919" y="1319834"/>
            <a:ext cx="8800164" cy="26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29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FC918D-AF67-963E-22F1-6D0AA871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EB1D6E-5725-246F-D1C6-931E88A4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72" y="1517093"/>
            <a:ext cx="10515600" cy="41556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46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diagram&#10;&#10;Automatiskt genererad beskrivning">
            <a:extLst>
              <a:ext uri="{FF2B5EF4-FFF2-40B4-BE49-F238E27FC236}">
                <a16:creationId xmlns:a16="http://schemas.microsoft.com/office/drawing/2014/main" id="{A191F4C1-FE6E-860F-3E7F-1BE2F6D31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4"/>
          <a:stretch/>
        </p:blipFill>
        <p:spPr>
          <a:xfrm>
            <a:off x="-47507" y="0"/>
            <a:ext cx="12239507" cy="606982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2FC918D-AF67-963E-22F1-6D0AA871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EB1D6E-5725-246F-D1C6-931E88A4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72" y="1515600"/>
            <a:ext cx="10515600" cy="41556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cxnSp>
        <p:nvCxnSpPr>
          <p:cNvPr id="7" name="Rak 9">
            <a:extLst>
              <a:ext uri="{FF2B5EF4-FFF2-40B4-BE49-F238E27FC236}">
                <a16:creationId xmlns:a16="http://schemas.microsoft.com/office/drawing/2014/main" id="{418F22AE-21D2-13D9-2AB9-E65AA4310D64}"/>
              </a:ext>
            </a:extLst>
          </p:cNvPr>
          <p:cNvCxnSpPr>
            <a:cxnSpLocks/>
          </p:cNvCxnSpPr>
          <p:nvPr userDrawn="1"/>
        </p:nvCxnSpPr>
        <p:spPr>
          <a:xfrm>
            <a:off x="258964" y="920527"/>
            <a:ext cx="116114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97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diagram&#10;&#10;Automatiskt genererad beskrivning">
            <a:extLst>
              <a:ext uri="{FF2B5EF4-FFF2-40B4-BE49-F238E27FC236}">
                <a16:creationId xmlns:a16="http://schemas.microsoft.com/office/drawing/2014/main" id="{A191F4C1-FE6E-860F-3E7F-1BE2F6D31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4"/>
          <a:stretch/>
        </p:blipFill>
        <p:spPr>
          <a:xfrm>
            <a:off x="-47507" y="0"/>
            <a:ext cx="12239507" cy="606982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2FC918D-AF67-963E-22F1-6D0AA871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EB1D6E-5725-246F-D1C6-931E88A4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72" y="1515600"/>
            <a:ext cx="10515600" cy="41556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7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bord&#10;&#10;Automatiskt genererad beskrivning">
            <a:extLst>
              <a:ext uri="{FF2B5EF4-FFF2-40B4-BE49-F238E27FC236}">
                <a16:creationId xmlns:a16="http://schemas.microsoft.com/office/drawing/2014/main" id="{149D8F65-215F-C1A7-7DA2-5B669A590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72" y="0"/>
            <a:ext cx="1224607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2B8C40-7BC2-2312-36A2-94463AC1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ctr"/>
          <a:lstStyle>
            <a:lvl1pPr algn="ctr">
              <a:defRPr sz="4000">
                <a:latin typeface="Suisse BP Int'l Regular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9DC787D4-65E4-A308-F992-69CDBBAA5B6F}"/>
              </a:ext>
            </a:extLst>
          </p:cNvPr>
          <p:cNvGrpSpPr/>
          <p:nvPr userDrawn="1"/>
        </p:nvGrpSpPr>
        <p:grpSpPr>
          <a:xfrm>
            <a:off x="793911" y="5041418"/>
            <a:ext cx="10588408" cy="646940"/>
            <a:chOff x="1089079" y="8454249"/>
            <a:chExt cx="11960783" cy="787726"/>
          </a:xfrm>
        </p:grpSpPr>
        <p:sp>
          <p:nvSpPr>
            <p:cNvPr id="10" name="textruta 7">
              <a:extLst>
                <a:ext uri="{FF2B5EF4-FFF2-40B4-BE49-F238E27FC236}">
                  <a16:creationId xmlns:a16="http://schemas.microsoft.com/office/drawing/2014/main" id="{02EBE7E1-377F-8C16-A57D-93324F071C7C}"/>
                </a:ext>
              </a:extLst>
            </p:cNvPr>
            <p:cNvSpPr txBox="1"/>
            <p:nvPr/>
          </p:nvSpPr>
          <p:spPr>
            <a:xfrm>
              <a:off x="11212119" y="8663446"/>
              <a:ext cx="1837743" cy="44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>
                  <a:solidFill>
                    <a:schemeClr val="tx1"/>
                  </a:solidFill>
                  <a:latin typeface="Suisse BP Int'l Regular" pitchFamily="50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@AllBrightSwe</a:t>
              </a:r>
            </a:p>
          </p:txBody>
        </p:sp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D0739593-CDAE-2ED1-7979-0284CADE5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079" y="8555070"/>
              <a:ext cx="678818" cy="586084"/>
            </a:xfrm>
            <a:prstGeom prst="rect">
              <a:avLst/>
            </a:prstGeom>
          </p:spPr>
        </p:pic>
        <p:pic>
          <p:nvPicPr>
            <p:cNvPr id="12" name="Bildobjekt 14">
              <a:extLst>
                <a:ext uri="{FF2B5EF4-FFF2-40B4-BE49-F238E27FC236}">
                  <a16:creationId xmlns:a16="http://schemas.microsoft.com/office/drawing/2014/main" id="{7B8D6113-45F0-AC58-FC4B-C3B4F478C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0731" y="8555072"/>
              <a:ext cx="641028" cy="586082"/>
            </a:xfrm>
            <a:prstGeom prst="rect">
              <a:avLst/>
            </a:prstGeom>
          </p:spPr>
        </p:pic>
        <p:pic>
          <p:nvPicPr>
            <p:cNvPr id="13" name="Bildobjekt 16">
              <a:extLst>
                <a:ext uri="{FF2B5EF4-FFF2-40B4-BE49-F238E27FC236}">
                  <a16:creationId xmlns:a16="http://schemas.microsoft.com/office/drawing/2014/main" id="{2152A93D-B5F7-675E-3F31-AC65D14AE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3316" y="8555070"/>
              <a:ext cx="586084" cy="586084"/>
            </a:xfrm>
            <a:prstGeom prst="rect">
              <a:avLst/>
            </a:prstGeom>
          </p:spPr>
        </p:pic>
        <p:sp>
          <p:nvSpPr>
            <p:cNvPr id="14" name="textruta 21">
              <a:extLst>
                <a:ext uri="{FF2B5EF4-FFF2-40B4-BE49-F238E27FC236}">
                  <a16:creationId xmlns:a16="http://schemas.microsoft.com/office/drawing/2014/main" id="{101A6499-835C-BD33-4649-66508C46C7E7}"/>
                </a:ext>
              </a:extLst>
            </p:cNvPr>
            <p:cNvSpPr txBox="1"/>
            <p:nvPr/>
          </p:nvSpPr>
          <p:spPr>
            <a:xfrm>
              <a:off x="1767897" y="8663446"/>
              <a:ext cx="1701264" cy="44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>
                  <a:solidFill>
                    <a:schemeClr val="tx1"/>
                  </a:solidFill>
                  <a:latin typeface="Suisse BP Int'l Regular" pitchFamily="50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/AllBrightSwe</a:t>
              </a:r>
            </a:p>
          </p:txBody>
        </p:sp>
        <p:sp>
          <p:nvSpPr>
            <p:cNvPr id="15" name="textruta 22">
              <a:extLst>
                <a:ext uri="{FF2B5EF4-FFF2-40B4-BE49-F238E27FC236}">
                  <a16:creationId xmlns:a16="http://schemas.microsoft.com/office/drawing/2014/main" id="{53130CBB-BB6B-37C9-3477-B90BA30CDF3B}"/>
                </a:ext>
              </a:extLst>
            </p:cNvPr>
            <p:cNvSpPr txBox="1"/>
            <p:nvPr/>
          </p:nvSpPr>
          <p:spPr>
            <a:xfrm>
              <a:off x="4880290" y="8663446"/>
              <a:ext cx="1701264" cy="44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>
                  <a:solidFill>
                    <a:schemeClr val="tx1"/>
                  </a:solidFill>
                  <a:latin typeface="Suisse BP Int'l Regular" pitchFamily="50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/AllBrightSwe</a:t>
              </a:r>
            </a:p>
          </p:txBody>
        </p:sp>
        <p:sp>
          <p:nvSpPr>
            <p:cNvPr id="16" name="textruta 23">
              <a:extLst>
                <a:ext uri="{FF2B5EF4-FFF2-40B4-BE49-F238E27FC236}">
                  <a16:creationId xmlns:a16="http://schemas.microsoft.com/office/drawing/2014/main" id="{5F40C2F3-F46F-C403-F0BD-EACFF934177A}"/>
                </a:ext>
              </a:extLst>
            </p:cNvPr>
            <p:cNvSpPr txBox="1"/>
            <p:nvPr/>
          </p:nvSpPr>
          <p:spPr>
            <a:xfrm>
              <a:off x="7999692" y="8663446"/>
              <a:ext cx="1837743" cy="44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>
                  <a:solidFill>
                    <a:schemeClr val="tx1"/>
                  </a:solidFill>
                  <a:latin typeface="Suisse BP Int'l Regular" pitchFamily="50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@AllBrightSwe</a:t>
              </a:r>
            </a:p>
          </p:txBody>
        </p:sp>
        <p:pic>
          <p:nvPicPr>
            <p:cNvPr id="17" name="Bildobjekt 8">
              <a:extLst>
                <a:ext uri="{FF2B5EF4-FFF2-40B4-BE49-F238E27FC236}">
                  <a16:creationId xmlns:a16="http://schemas.microsoft.com/office/drawing/2014/main" id="{5FD72841-A022-A48C-B075-11428183B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2441" y="8454249"/>
              <a:ext cx="787726" cy="787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5288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85DE22-A9E2-6DBC-7887-14CED6B4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4AA171-6DD3-2330-771E-3C6024438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5600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DEACE83-8532-4435-CEDA-01633C696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5600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18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86E2A97-E2FE-6402-AA6D-E19A48ECE8CF}"/>
              </a:ext>
            </a:extLst>
          </p:cNvPr>
          <p:cNvSpPr/>
          <p:nvPr userDrawn="1"/>
        </p:nvSpPr>
        <p:spPr>
          <a:xfrm>
            <a:off x="-63305" y="0"/>
            <a:ext cx="12255305" cy="6079478"/>
          </a:xfrm>
          <a:prstGeom prst="rect">
            <a:avLst/>
          </a:prstGeom>
          <a:pattFill prst="lgGrid">
            <a:fgClr>
              <a:srgbClr val="F4AF02"/>
            </a:fgClr>
            <a:bgClr>
              <a:srgbClr val="FDB913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D2DBC0-DE68-7420-2E38-E9A289B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78522"/>
            <a:ext cx="10515600" cy="1392477"/>
          </a:xfrm>
        </p:spPr>
        <p:txBody>
          <a:bodyPr anchor="ctr"/>
          <a:lstStyle>
            <a:lvl1pPr algn="ctr">
              <a:defRPr sz="4000">
                <a:latin typeface="Suisse BP Int'l Regular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AD74C97A-E8ED-E651-026D-EEA94B6271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00526" y="2513197"/>
            <a:ext cx="5318106" cy="3387399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defRPr sz="2400"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1"/>
            <a:r>
              <a:rPr lang="sv-SE"/>
              <a:t>Nivå två</a:t>
            </a:r>
          </a:p>
          <a:p>
            <a:pPr lvl="1"/>
            <a:r>
              <a:rPr lang="sv-SE"/>
              <a:t>Nivå tre</a:t>
            </a:r>
          </a:p>
          <a:p>
            <a:pPr lvl="1"/>
            <a:r>
              <a:rPr lang="sv-SE"/>
              <a:t>Nivå fyra</a:t>
            </a:r>
          </a:p>
          <a:p>
            <a:pPr lvl="1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bord&#10;&#10;Automatiskt genererad beskrivning">
            <a:extLst>
              <a:ext uri="{FF2B5EF4-FFF2-40B4-BE49-F238E27FC236}">
                <a16:creationId xmlns:a16="http://schemas.microsoft.com/office/drawing/2014/main" id="{149D8F65-215F-C1A7-7DA2-5B669A590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72" y="0"/>
            <a:ext cx="1224607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2B8C40-7BC2-2312-36A2-94463AC1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ctr"/>
          <a:lstStyle>
            <a:lvl1pPr algn="ctr">
              <a:defRPr sz="4000">
                <a:latin typeface="Suisse BP Int'l Regular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9DC787D4-65E4-A308-F992-69CDBBAA5B6F}"/>
              </a:ext>
            </a:extLst>
          </p:cNvPr>
          <p:cNvGrpSpPr/>
          <p:nvPr userDrawn="1"/>
        </p:nvGrpSpPr>
        <p:grpSpPr>
          <a:xfrm>
            <a:off x="793911" y="5041418"/>
            <a:ext cx="10588408" cy="646940"/>
            <a:chOff x="1089079" y="8454249"/>
            <a:chExt cx="11960783" cy="787726"/>
          </a:xfrm>
        </p:grpSpPr>
        <p:sp>
          <p:nvSpPr>
            <p:cNvPr id="10" name="textruta 7">
              <a:extLst>
                <a:ext uri="{FF2B5EF4-FFF2-40B4-BE49-F238E27FC236}">
                  <a16:creationId xmlns:a16="http://schemas.microsoft.com/office/drawing/2014/main" id="{02EBE7E1-377F-8C16-A57D-93324F071C7C}"/>
                </a:ext>
              </a:extLst>
            </p:cNvPr>
            <p:cNvSpPr txBox="1"/>
            <p:nvPr/>
          </p:nvSpPr>
          <p:spPr>
            <a:xfrm>
              <a:off x="11212119" y="8663446"/>
              <a:ext cx="1837743" cy="44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>
                  <a:solidFill>
                    <a:schemeClr val="tx1"/>
                  </a:solidFill>
                  <a:latin typeface="Suisse BP Int'l Regular" pitchFamily="50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@AllBrightSwe</a:t>
              </a:r>
            </a:p>
          </p:txBody>
        </p:sp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D0739593-CDAE-2ED1-7979-0284CADE5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079" y="8555070"/>
              <a:ext cx="678818" cy="586084"/>
            </a:xfrm>
            <a:prstGeom prst="rect">
              <a:avLst/>
            </a:prstGeom>
          </p:spPr>
        </p:pic>
        <p:pic>
          <p:nvPicPr>
            <p:cNvPr id="12" name="Bildobjekt 14">
              <a:extLst>
                <a:ext uri="{FF2B5EF4-FFF2-40B4-BE49-F238E27FC236}">
                  <a16:creationId xmlns:a16="http://schemas.microsoft.com/office/drawing/2014/main" id="{7B8D6113-45F0-AC58-FC4B-C3B4F478C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0731" y="8555072"/>
              <a:ext cx="641028" cy="586082"/>
            </a:xfrm>
            <a:prstGeom prst="rect">
              <a:avLst/>
            </a:prstGeom>
          </p:spPr>
        </p:pic>
        <p:pic>
          <p:nvPicPr>
            <p:cNvPr id="13" name="Bildobjekt 16">
              <a:extLst>
                <a:ext uri="{FF2B5EF4-FFF2-40B4-BE49-F238E27FC236}">
                  <a16:creationId xmlns:a16="http://schemas.microsoft.com/office/drawing/2014/main" id="{2152A93D-B5F7-675E-3F31-AC65D14AE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3316" y="8555070"/>
              <a:ext cx="586084" cy="586084"/>
            </a:xfrm>
            <a:prstGeom prst="rect">
              <a:avLst/>
            </a:prstGeom>
          </p:spPr>
        </p:pic>
        <p:sp>
          <p:nvSpPr>
            <p:cNvPr id="14" name="textruta 21">
              <a:extLst>
                <a:ext uri="{FF2B5EF4-FFF2-40B4-BE49-F238E27FC236}">
                  <a16:creationId xmlns:a16="http://schemas.microsoft.com/office/drawing/2014/main" id="{101A6499-835C-BD33-4649-66508C46C7E7}"/>
                </a:ext>
              </a:extLst>
            </p:cNvPr>
            <p:cNvSpPr txBox="1"/>
            <p:nvPr/>
          </p:nvSpPr>
          <p:spPr>
            <a:xfrm>
              <a:off x="1767897" y="8663446"/>
              <a:ext cx="1701264" cy="44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>
                  <a:solidFill>
                    <a:schemeClr val="tx1"/>
                  </a:solidFill>
                  <a:latin typeface="Suisse BP Int'l Regular" pitchFamily="50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/AllBrightSwe</a:t>
              </a:r>
            </a:p>
          </p:txBody>
        </p:sp>
        <p:sp>
          <p:nvSpPr>
            <p:cNvPr id="15" name="textruta 22">
              <a:extLst>
                <a:ext uri="{FF2B5EF4-FFF2-40B4-BE49-F238E27FC236}">
                  <a16:creationId xmlns:a16="http://schemas.microsoft.com/office/drawing/2014/main" id="{53130CBB-BB6B-37C9-3477-B90BA30CDF3B}"/>
                </a:ext>
              </a:extLst>
            </p:cNvPr>
            <p:cNvSpPr txBox="1"/>
            <p:nvPr/>
          </p:nvSpPr>
          <p:spPr>
            <a:xfrm>
              <a:off x="4880290" y="8663446"/>
              <a:ext cx="1701264" cy="44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>
                  <a:solidFill>
                    <a:schemeClr val="tx1"/>
                  </a:solidFill>
                  <a:latin typeface="Suisse BP Int'l Regular" pitchFamily="50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/AllBrightSwe</a:t>
              </a:r>
            </a:p>
          </p:txBody>
        </p:sp>
        <p:sp>
          <p:nvSpPr>
            <p:cNvPr id="16" name="textruta 23">
              <a:extLst>
                <a:ext uri="{FF2B5EF4-FFF2-40B4-BE49-F238E27FC236}">
                  <a16:creationId xmlns:a16="http://schemas.microsoft.com/office/drawing/2014/main" id="{5F40C2F3-F46F-C403-F0BD-EACFF934177A}"/>
                </a:ext>
              </a:extLst>
            </p:cNvPr>
            <p:cNvSpPr txBox="1"/>
            <p:nvPr/>
          </p:nvSpPr>
          <p:spPr>
            <a:xfrm>
              <a:off x="7999692" y="8663446"/>
              <a:ext cx="1837743" cy="44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>
                  <a:solidFill>
                    <a:schemeClr val="tx1"/>
                  </a:solidFill>
                  <a:latin typeface="Suisse BP Int'l Regular" pitchFamily="50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@AllBrightSwe</a:t>
              </a:r>
            </a:p>
          </p:txBody>
        </p:sp>
        <p:pic>
          <p:nvPicPr>
            <p:cNvPr id="17" name="Bildobjekt 8">
              <a:extLst>
                <a:ext uri="{FF2B5EF4-FFF2-40B4-BE49-F238E27FC236}">
                  <a16:creationId xmlns:a16="http://schemas.microsoft.com/office/drawing/2014/main" id="{5FD72841-A022-A48C-B075-11428183B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2441" y="8454249"/>
              <a:ext cx="787726" cy="787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062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85DE22-A9E2-6DBC-7887-14CED6B4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4AA171-6DD3-2330-771E-3C6024438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5600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DEACE83-8532-4435-CEDA-01633C696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5600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86E2A97-E2FE-6402-AA6D-E19A48ECE8CF}"/>
              </a:ext>
            </a:extLst>
          </p:cNvPr>
          <p:cNvSpPr/>
          <p:nvPr userDrawn="1"/>
        </p:nvSpPr>
        <p:spPr>
          <a:xfrm>
            <a:off x="-63305" y="0"/>
            <a:ext cx="12234203" cy="6079478"/>
          </a:xfrm>
          <a:prstGeom prst="rect">
            <a:avLst/>
          </a:prstGeom>
          <a:pattFill prst="lgGrid">
            <a:fgClr>
              <a:srgbClr val="F4AF02"/>
            </a:fgClr>
            <a:bgClr>
              <a:srgbClr val="FDB913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D2DBC0-DE68-7420-2E38-E9A289B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78522"/>
            <a:ext cx="10515600" cy="1392477"/>
          </a:xfrm>
        </p:spPr>
        <p:txBody>
          <a:bodyPr anchor="ctr"/>
          <a:lstStyle>
            <a:lvl1pPr algn="ctr">
              <a:defRPr sz="4000">
                <a:latin typeface="Suisse BP Int'l Regular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AD74C97A-E8ED-E651-026D-EEA94B6271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00526" y="2513197"/>
            <a:ext cx="5318106" cy="3387399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defRPr sz="2400"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1"/>
            <a:r>
              <a:rPr lang="sv-SE"/>
              <a:t>Nivå två</a:t>
            </a:r>
          </a:p>
          <a:p>
            <a:pPr lvl="1"/>
            <a:r>
              <a:rPr lang="sv-SE"/>
              <a:t>Nivå tre</a:t>
            </a:r>
          </a:p>
          <a:p>
            <a:pPr lvl="1"/>
            <a:r>
              <a:rPr lang="sv-SE"/>
              <a:t>Nivå fyra</a:t>
            </a:r>
          </a:p>
          <a:p>
            <a:pPr lvl="1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6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diagram&#10;&#10;Automatiskt genererad beskrivning">
            <a:extLst>
              <a:ext uri="{FF2B5EF4-FFF2-40B4-BE49-F238E27FC236}">
                <a16:creationId xmlns:a16="http://schemas.microsoft.com/office/drawing/2014/main" id="{A191F4C1-FE6E-860F-3E7F-1BE2F6D31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4"/>
          <a:stretch/>
        </p:blipFill>
        <p:spPr>
          <a:xfrm>
            <a:off x="-47507" y="0"/>
            <a:ext cx="12239507" cy="606982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2FC918D-AF67-963E-22F1-6D0AA871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EB1D6E-5725-246F-D1C6-931E88A4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72" y="1515600"/>
            <a:ext cx="10515600" cy="41556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2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bord&#10;&#10;Automatiskt genererad beskrivning">
            <a:extLst>
              <a:ext uri="{FF2B5EF4-FFF2-40B4-BE49-F238E27FC236}">
                <a16:creationId xmlns:a16="http://schemas.microsoft.com/office/drawing/2014/main" id="{149D8F65-215F-C1A7-7DA2-5B669A590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72" y="0"/>
            <a:ext cx="1224607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2B8C40-7BC2-2312-36A2-94463AC1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ctr"/>
          <a:lstStyle>
            <a:lvl1pPr algn="ctr">
              <a:defRPr sz="4000">
                <a:latin typeface="Suisse BP Int'l Regular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9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C919613-4C10-3AB1-94AE-3D586BBB9990}"/>
              </a:ext>
            </a:extLst>
          </p:cNvPr>
          <p:cNvSpPr/>
          <p:nvPr userDrawn="1"/>
        </p:nvSpPr>
        <p:spPr>
          <a:xfrm>
            <a:off x="-39268" y="6092260"/>
            <a:ext cx="12231269" cy="765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ADB780F-6605-4925-A606-2D91133D38D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64" y="3170"/>
            <a:ext cx="12236879" cy="6854837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FAD5521-9478-0EC6-9783-DF72F1CB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72" y="320248"/>
            <a:ext cx="10515600" cy="515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682E5-9191-1004-B674-304C1EBFF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372" y="1515600"/>
            <a:ext cx="10515600" cy="4155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11" name="Bildobjekt 10" descr="En bild som visar logotyp&#10;&#10;Automatiskt genererad beskrivning">
            <a:extLst>
              <a:ext uri="{FF2B5EF4-FFF2-40B4-BE49-F238E27FC236}">
                <a16:creationId xmlns:a16="http://schemas.microsoft.com/office/drawing/2014/main" id="{222CEEFC-DFC1-F098-80DA-BEF232F4CFD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25" y="6117833"/>
            <a:ext cx="2470511" cy="7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4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3" r:id="rId3"/>
    <p:sldLayoutId id="2147483668" r:id="rId4"/>
    <p:sldLayoutId id="2147483651" r:id="rId5"/>
    <p:sldLayoutId id="2147483652" r:id="rId6"/>
    <p:sldLayoutId id="2147483655" r:id="rId7"/>
    <p:sldLayoutId id="2147483694" r:id="rId8"/>
    <p:sldLayoutId id="2147483695" r:id="rId9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SuisseBPIntl-Antique" pitchFamily="50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uisse BP Int'l Regular" pitchFamily="50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uisse BP Int'l Regular" pitchFamily="50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uisse BP Int'l Regular" pitchFamily="50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uisse BP Int'l Regular" pitchFamily="50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uisse BP Int'l Regular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9AE7B-2008-F3F9-A585-CFC63186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2CE398-6F56-4D38-BDAC-763156FCF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714360-DB0A-C2EA-8B8F-4B4794B1E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D0E6-C29F-4995-B590-8CB4DCDD468E}" type="datetimeFigureOut">
              <a:rPr lang="sv-SE" smtClean="0"/>
              <a:t>2024-04-02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6F5002-FE1A-92F0-F327-54118B9E4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6396B0-225A-3D56-801B-13DE74C45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53AD3-3856-4E7C-A901-4CD81A9A1B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80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26979CB-8BD2-4EA6-BA4C-79F50BA4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B36ED9-ADA6-38DE-788A-887AB1304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03E1C8-D13C-BB9D-E7D8-CD8E99DC4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9F3749-2534-42C7-24C5-2A52EAE12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A84222-6AE8-31AE-6B4C-20442726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6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26979CB-8BD2-4EA6-BA4C-79F50BA4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B36ED9-ADA6-38DE-788A-887AB1304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03E1C8-D13C-BB9D-E7D8-CD8E99DC4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E0C29-9D1F-4B30-A04C-F8F121B81B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9F3749-2534-42C7-24C5-2A52EAE12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A84222-6AE8-31AE-6B4C-20442726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A224-E80A-4FE4-A113-0A2A70BD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4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C919613-4C10-3AB1-94AE-3D586BBB9990}"/>
              </a:ext>
            </a:extLst>
          </p:cNvPr>
          <p:cNvSpPr/>
          <p:nvPr userDrawn="1"/>
        </p:nvSpPr>
        <p:spPr>
          <a:xfrm>
            <a:off x="-39268" y="6092260"/>
            <a:ext cx="12231269" cy="765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ADB780F-6605-4925-A606-2D91133D38D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64" y="3170"/>
            <a:ext cx="12236879" cy="6854837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FAD5521-9478-0EC6-9783-DF72F1CB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72" y="320248"/>
            <a:ext cx="10515600" cy="515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682E5-9191-1004-B674-304C1EBFF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372" y="1515600"/>
            <a:ext cx="10515600" cy="4155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11" name="Bildobjekt 10" descr="En bild som visar logotyp&#10;&#10;Automatiskt genererad beskrivning">
            <a:extLst>
              <a:ext uri="{FF2B5EF4-FFF2-40B4-BE49-F238E27FC236}">
                <a16:creationId xmlns:a16="http://schemas.microsoft.com/office/drawing/2014/main" id="{222CEEFC-DFC1-F098-80DA-BEF232F4CFD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25" y="6117833"/>
            <a:ext cx="2470511" cy="7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SuisseBPIntl-Antique" pitchFamily="50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uisse BP Int'l Regular" pitchFamily="50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uisse BP Int'l Regular" pitchFamily="50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uisse BP Int'l Regular" pitchFamily="50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uisse BP Int'l Regular" pitchFamily="50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uisse BP Int'l Regular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23.svg"/><Relationship Id="rId10" Type="http://schemas.openxmlformats.org/officeDocument/2006/relationships/diagramData" Target="../diagrams/data1.xml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4C7F97CA-3454-BE3A-062C-D07B809AC4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Social hållbarhet – en affärsstrategisk fråga </a:t>
            </a:r>
          </a:p>
          <a:p>
            <a:r>
              <a:rPr lang="sv-SE" sz="2000" dirty="0"/>
              <a:t>11 April 2024</a:t>
            </a:r>
            <a:br>
              <a:rPr lang="sv-SE" sz="2000" dirty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92696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C17FDF-E991-9083-7065-133C5600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11" y="1146579"/>
            <a:ext cx="10735589" cy="2852737"/>
          </a:xfrm>
        </p:spPr>
        <p:txBody>
          <a:bodyPr/>
          <a:lstStyle/>
          <a:p>
            <a:r>
              <a:rPr lang="en-US" sz="2800" b="1" cap="all" dirty="0">
                <a:latin typeface="Suisse BP Int'l Regular" pitchFamily="2" charset="77"/>
              </a:rPr>
              <a:t>”We don’t see things as they are,</a:t>
            </a:r>
            <a:br>
              <a:rPr lang="en-US" sz="2800" b="1" cap="all" dirty="0">
                <a:latin typeface="Suisse BP Int'l Regular" pitchFamily="2" charset="77"/>
              </a:rPr>
            </a:br>
            <a:r>
              <a:rPr lang="en-US" sz="2800" b="1" cap="all" dirty="0">
                <a:latin typeface="Suisse BP Int'l Regular" pitchFamily="2" charset="77"/>
              </a:rPr>
              <a:t>We see things as we are.”</a:t>
            </a:r>
            <a:br>
              <a:rPr lang="en-US" sz="2800" b="1" cap="all" dirty="0">
                <a:latin typeface="Suisse BP Int'l Regular" pitchFamily="2" charset="77"/>
              </a:rPr>
            </a:br>
            <a:br>
              <a:rPr lang="en-US" sz="2800" b="1" cap="all" dirty="0">
                <a:latin typeface="Suisse BP Int'l Regular" pitchFamily="2" charset="77"/>
              </a:rPr>
            </a:br>
            <a:r>
              <a:rPr lang="en-US" sz="2800" b="1" cap="all" dirty="0">
                <a:latin typeface="Suisse BP Int'l Regular" pitchFamily="2" charset="77"/>
              </a:rPr>
              <a:t>					</a:t>
            </a:r>
            <a:r>
              <a:rPr lang="en-US" sz="2000" b="1" cap="all" dirty="0">
                <a:latin typeface="Suisse BP Int'l Regular" pitchFamily="2" charset="77"/>
              </a:rPr>
              <a:t>- Anais Nin</a:t>
            </a:r>
            <a:endParaRPr lang="en-US" sz="28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AEFCFA8-A5BA-44A7-0CDB-AB2447D172A2}"/>
              </a:ext>
            </a:extLst>
          </p:cNvPr>
          <p:cNvSpPr txBox="1"/>
          <p:nvPr/>
        </p:nvSpPr>
        <p:spPr>
          <a:xfrm>
            <a:off x="703100" y="3130296"/>
            <a:ext cx="33986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Erika Rydgren </a:t>
            </a:r>
          </a:p>
          <a:p>
            <a:r>
              <a:rPr lang="sv-SE" sz="2000" dirty="0"/>
              <a:t>Rådgivningschef</a:t>
            </a:r>
          </a:p>
          <a:p>
            <a:endParaRPr lang="sv-SE" sz="2000" dirty="0"/>
          </a:p>
          <a:p>
            <a:r>
              <a:rPr lang="en-US" sz="2000" dirty="0"/>
              <a:t>+46 76-525 27 08 erika.rydgren@allbright.se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60068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0726C-E691-2BD0-D525-4D8DD43F1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73C7198D-8618-5528-1AAC-8F838412EA71}"/>
              </a:ext>
            </a:extLst>
          </p:cNvPr>
          <p:cNvSpPr txBox="1"/>
          <p:nvPr/>
        </p:nvSpPr>
        <p:spPr>
          <a:xfrm>
            <a:off x="1212573" y="835862"/>
            <a:ext cx="10018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b="1">
                <a:solidFill>
                  <a:schemeClr val="bg1"/>
                </a:solidFill>
                <a:latin typeface="SuisseBPIntl-Antique" pitchFamily="2" charset="77"/>
              </a:rPr>
              <a:t>FÖRDOMSFRI?</a:t>
            </a:r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01D5848E-BF19-DF97-366A-290EE2EB3C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298" y="2712671"/>
            <a:ext cx="1623542" cy="2021606"/>
          </a:xfrm>
          <a:prstGeom prst="rect">
            <a:avLst/>
          </a:prstGeom>
        </p:spPr>
      </p:pic>
      <p:pic>
        <p:nvPicPr>
          <p:cNvPr id="6" name="Bildobjekt 25">
            <a:extLst>
              <a:ext uri="{FF2B5EF4-FFF2-40B4-BE49-F238E27FC236}">
                <a16:creationId xmlns:a16="http://schemas.microsoft.com/office/drawing/2014/main" id="{42A102CB-04F8-1646-FB9E-4D1B34AC99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751" y="3520620"/>
            <a:ext cx="1625280" cy="2021606"/>
          </a:xfrm>
          <a:prstGeom prst="rect">
            <a:avLst/>
          </a:prstGeom>
        </p:spPr>
      </p:pic>
      <p:sp>
        <p:nvSpPr>
          <p:cNvPr id="7" name="textruta 11">
            <a:extLst>
              <a:ext uri="{FF2B5EF4-FFF2-40B4-BE49-F238E27FC236}">
                <a16:creationId xmlns:a16="http://schemas.microsoft.com/office/drawing/2014/main" id="{F221B4C7-D27E-A18F-35FC-8218FC97D5F5}"/>
              </a:ext>
            </a:extLst>
          </p:cNvPr>
          <p:cNvSpPr txBox="1"/>
          <p:nvPr/>
        </p:nvSpPr>
        <p:spPr>
          <a:xfrm>
            <a:off x="2534476" y="2174376"/>
            <a:ext cx="737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>
                <a:solidFill>
                  <a:srgbClr val="EAEAEA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STUDIEN OM HANS OCH HANNA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3569038-59AC-5C94-0EC9-902BAC521071}"/>
              </a:ext>
            </a:extLst>
          </p:cNvPr>
          <p:cNvSpPr/>
          <p:nvPr/>
        </p:nvSpPr>
        <p:spPr>
          <a:xfrm>
            <a:off x="174929" y="784322"/>
            <a:ext cx="11704319" cy="249348"/>
          </a:xfrm>
          <a:prstGeom prst="rect">
            <a:avLst/>
          </a:prstGeom>
          <a:solidFill>
            <a:srgbClr val="1934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2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69473-1AA8-FF85-8C9B-7D0E45097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7939F8-F233-4F42-CB19-2B127707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b="1">
                <a:solidFill>
                  <a:schemeClr val="bg1"/>
                </a:solidFill>
                <a:latin typeface="SuisseBPIntl-Antique" pitchFamily="2" charset="77"/>
              </a:rPr>
              <a:t>STUDIEN OM HANS OCH HANNA</a:t>
            </a:r>
            <a:endParaRPr lang="en-GB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0F3BEA4-B6E8-D109-AA64-9ACC20F702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844" y="2184101"/>
            <a:ext cx="1444435" cy="1798584"/>
          </a:xfrm>
          <a:prstGeom prst="rect">
            <a:avLst/>
          </a:prstGeom>
        </p:spPr>
      </p:pic>
      <p:pic>
        <p:nvPicPr>
          <p:cNvPr id="5" name="Bildobjekt 25">
            <a:extLst>
              <a:ext uri="{FF2B5EF4-FFF2-40B4-BE49-F238E27FC236}">
                <a16:creationId xmlns:a16="http://schemas.microsoft.com/office/drawing/2014/main" id="{E5F7012A-B12D-EAE4-A7E9-F73D924E30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288" y="2557559"/>
            <a:ext cx="1461298" cy="1817636"/>
          </a:xfrm>
          <a:prstGeom prst="rect">
            <a:avLst/>
          </a:prstGeom>
        </p:spPr>
      </p:pic>
      <p:sp>
        <p:nvSpPr>
          <p:cNvPr id="6" name="textruta 11">
            <a:extLst>
              <a:ext uri="{FF2B5EF4-FFF2-40B4-BE49-F238E27FC236}">
                <a16:creationId xmlns:a16="http://schemas.microsoft.com/office/drawing/2014/main" id="{E1F6C4C7-59C2-B111-FC8A-F0A2858EF7DA}"/>
              </a:ext>
            </a:extLst>
          </p:cNvPr>
          <p:cNvSpPr txBox="1"/>
          <p:nvPr/>
        </p:nvSpPr>
        <p:spPr>
          <a:xfrm>
            <a:off x="-583823" y="1619212"/>
            <a:ext cx="73748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dirty="0">
                <a:solidFill>
                  <a:srgbClr val="EAEAEA"/>
                </a:solidFill>
                <a:latin typeface="SuisseBPIntl-Medium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ÄR HANS/HANNA EN GOD LEDARE?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5A01DDA-0509-2268-DE49-0323A74C20C4}"/>
              </a:ext>
            </a:extLst>
          </p:cNvPr>
          <p:cNvSpPr txBox="1"/>
          <p:nvPr/>
        </p:nvSpPr>
        <p:spPr>
          <a:xfrm>
            <a:off x="674665" y="2333841"/>
            <a:ext cx="989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HANS</a:t>
            </a:r>
          </a:p>
          <a:p>
            <a:pPr algn="ctr"/>
            <a:r>
              <a:rPr lang="sv-SE" sz="2400" dirty="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72 %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F0CA9571-9C0B-9305-E08E-FCE66E84A567}"/>
              </a:ext>
            </a:extLst>
          </p:cNvPr>
          <p:cNvSpPr txBox="1"/>
          <p:nvPr/>
        </p:nvSpPr>
        <p:spPr>
          <a:xfrm>
            <a:off x="4501588" y="3386709"/>
            <a:ext cx="1212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HANNA</a:t>
            </a:r>
          </a:p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54 %</a:t>
            </a:r>
          </a:p>
        </p:txBody>
      </p:sp>
      <p:pic>
        <p:nvPicPr>
          <p:cNvPr id="9" name="Bildobjekt 5">
            <a:extLst>
              <a:ext uri="{FF2B5EF4-FFF2-40B4-BE49-F238E27FC236}">
                <a16:creationId xmlns:a16="http://schemas.microsoft.com/office/drawing/2014/main" id="{8918387E-6B7F-FD0B-99C2-2A3F2F5639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753" y="2830662"/>
            <a:ext cx="1444435" cy="1798584"/>
          </a:xfrm>
          <a:prstGeom prst="rect">
            <a:avLst/>
          </a:prstGeom>
        </p:spPr>
      </p:pic>
      <p:pic>
        <p:nvPicPr>
          <p:cNvPr id="10" name="Bildobjekt 25">
            <a:extLst>
              <a:ext uri="{FF2B5EF4-FFF2-40B4-BE49-F238E27FC236}">
                <a16:creationId xmlns:a16="http://schemas.microsoft.com/office/drawing/2014/main" id="{6003E712-B966-671A-F9C5-B2601AFEB3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050" y="3204120"/>
            <a:ext cx="1461298" cy="1817636"/>
          </a:xfrm>
          <a:prstGeom prst="rect">
            <a:avLst/>
          </a:prstGeom>
        </p:spPr>
      </p:pic>
      <p:sp>
        <p:nvSpPr>
          <p:cNvPr id="11" name="textruta 11">
            <a:extLst>
              <a:ext uri="{FF2B5EF4-FFF2-40B4-BE49-F238E27FC236}">
                <a16:creationId xmlns:a16="http://schemas.microsoft.com/office/drawing/2014/main" id="{F244C0BE-438D-B0CE-D482-D012ACDDD461}"/>
              </a:ext>
            </a:extLst>
          </p:cNvPr>
          <p:cNvSpPr txBox="1"/>
          <p:nvPr/>
        </p:nvSpPr>
        <p:spPr>
          <a:xfrm>
            <a:off x="5296172" y="2284395"/>
            <a:ext cx="73748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dirty="0">
                <a:solidFill>
                  <a:srgbClr val="EAEAEA"/>
                </a:solidFill>
                <a:latin typeface="SuisseBPIntl-Medium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ÄR HANS/HANNA ”BOSSIG”?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2148F69-7CE3-F985-CE31-3839DC86EC65}"/>
              </a:ext>
            </a:extLst>
          </p:cNvPr>
          <p:cNvSpPr txBox="1"/>
          <p:nvPr/>
        </p:nvSpPr>
        <p:spPr>
          <a:xfrm>
            <a:off x="6601380" y="3134452"/>
            <a:ext cx="989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HANS</a:t>
            </a:r>
          </a:p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54 %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FB9D6FCF-D623-07CD-8A62-AA0A75E5DDF3}"/>
              </a:ext>
            </a:extLst>
          </p:cNvPr>
          <p:cNvSpPr txBox="1"/>
          <p:nvPr/>
        </p:nvSpPr>
        <p:spPr>
          <a:xfrm>
            <a:off x="10414387" y="3967647"/>
            <a:ext cx="1212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HANNA</a:t>
            </a:r>
          </a:p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67 %</a:t>
            </a:r>
          </a:p>
        </p:txBody>
      </p:sp>
    </p:spTree>
    <p:extLst>
      <p:ext uri="{BB962C8B-B14F-4D97-AF65-F5344CB8AC3E}">
        <p14:creationId xmlns:p14="http://schemas.microsoft.com/office/powerpoint/2010/main" val="21845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4499B-062E-16C5-41E5-1E94BD0D0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CB9B30-A26B-7528-25A3-1EFAD7C0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b="1">
                <a:solidFill>
                  <a:schemeClr val="bg1"/>
                </a:solidFill>
                <a:latin typeface="SuisseBPIntl-Antique" pitchFamily="2" charset="77"/>
              </a:rPr>
              <a:t>STUDIEN OM HANS OCH HANNA</a:t>
            </a:r>
            <a:endParaRPr lang="en-GB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C0231B98-87C1-F9B3-601F-344C3CE85D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844" y="2184101"/>
            <a:ext cx="1444435" cy="1798584"/>
          </a:xfrm>
          <a:prstGeom prst="rect">
            <a:avLst/>
          </a:prstGeom>
        </p:spPr>
      </p:pic>
      <p:pic>
        <p:nvPicPr>
          <p:cNvPr id="5" name="Bildobjekt 25">
            <a:extLst>
              <a:ext uri="{FF2B5EF4-FFF2-40B4-BE49-F238E27FC236}">
                <a16:creationId xmlns:a16="http://schemas.microsoft.com/office/drawing/2014/main" id="{51BD232B-430C-BD39-7B24-C2A08DDE16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288" y="2557559"/>
            <a:ext cx="1461298" cy="1817636"/>
          </a:xfrm>
          <a:prstGeom prst="rect">
            <a:avLst/>
          </a:prstGeom>
        </p:spPr>
      </p:pic>
      <p:sp>
        <p:nvSpPr>
          <p:cNvPr id="6" name="textruta 11">
            <a:extLst>
              <a:ext uri="{FF2B5EF4-FFF2-40B4-BE49-F238E27FC236}">
                <a16:creationId xmlns:a16="http://schemas.microsoft.com/office/drawing/2014/main" id="{F58E0125-6F7E-0C24-1268-6ED1A0F59806}"/>
              </a:ext>
            </a:extLst>
          </p:cNvPr>
          <p:cNvSpPr txBox="1"/>
          <p:nvPr/>
        </p:nvSpPr>
        <p:spPr>
          <a:xfrm>
            <a:off x="-583823" y="1619212"/>
            <a:ext cx="737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rgbClr val="EAEAEA"/>
                </a:solidFill>
                <a:latin typeface="SuisseBPIntl-Medium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GILLAR DU HANS/HANNA?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7A9423B2-0E77-85CD-2E45-07B3E7C1E23A}"/>
              </a:ext>
            </a:extLst>
          </p:cNvPr>
          <p:cNvSpPr txBox="1"/>
          <p:nvPr/>
        </p:nvSpPr>
        <p:spPr>
          <a:xfrm>
            <a:off x="674665" y="2333841"/>
            <a:ext cx="989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HANS</a:t>
            </a:r>
          </a:p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52 %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09017F3A-DD4D-4FFB-8BDC-01FC1B80CF9A}"/>
              </a:ext>
            </a:extLst>
          </p:cNvPr>
          <p:cNvSpPr txBox="1"/>
          <p:nvPr/>
        </p:nvSpPr>
        <p:spPr>
          <a:xfrm>
            <a:off x="4501588" y="3386709"/>
            <a:ext cx="1212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HANNA</a:t>
            </a:r>
          </a:p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33 %</a:t>
            </a:r>
          </a:p>
        </p:txBody>
      </p:sp>
      <p:pic>
        <p:nvPicPr>
          <p:cNvPr id="9" name="Bildobjekt 5">
            <a:extLst>
              <a:ext uri="{FF2B5EF4-FFF2-40B4-BE49-F238E27FC236}">
                <a16:creationId xmlns:a16="http://schemas.microsoft.com/office/drawing/2014/main" id="{68F96691-58FD-16B1-234A-F6B4C9FA92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753" y="2830662"/>
            <a:ext cx="1444435" cy="1798584"/>
          </a:xfrm>
          <a:prstGeom prst="rect">
            <a:avLst/>
          </a:prstGeom>
        </p:spPr>
      </p:pic>
      <p:pic>
        <p:nvPicPr>
          <p:cNvPr id="10" name="Bildobjekt 25">
            <a:extLst>
              <a:ext uri="{FF2B5EF4-FFF2-40B4-BE49-F238E27FC236}">
                <a16:creationId xmlns:a16="http://schemas.microsoft.com/office/drawing/2014/main" id="{31E95D08-A7FD-1F15-3B22-3B02A81997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050" y="3204120"/>
            <a:ext cx="1461298" cy="1817636"/>
          </a:xfrm>
          <a:prstGeom prst="rect">
            <a:avLst/>
          </a:prstGeom>
        </p:spPr>
      </p:pic>
      <p:sp>
        <p:nvSpPr>
          <p:cNvPr id="11" name="textruta 11">
            <a:extLst>
              <a:ext uri="{FF2B5EF4-FFF2-40B4-BE49-F238E27FC236}">
                <a16:creationId xmlns:a16="http://schemas.microsoft.com/office/drawing/2014/main" id="{613C06CF-578D-F761-7C8C-129EFBB07482}"/>
              </a:ext>
            </a:extLst>
          </p:cNvPr>
          <p:cNvSpPr txBox="1"/>
          <p:nvPr/>
        </p:nvSpPr>
        <p:spPr>
          <a:xfrm>
            <a:off x="5296172" y="2141277"/>
            <a:ext cx="73748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rgbClr val="EAEAEA"/>
                </a:solidFill>
                <a:latin typeface="SuisseBPIntl-Medium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SKULLE DU VILJA TA EN ÖL EFTER </a:t>
            </a:r>
          </a:p>
          <a:p>
            <a:pPr algn="ctr"/>
            <a:r>
              <a:rPr lang="sv-SE" sz="2400" dirty="0">
                <a:solidFill>
                  <a:srgbClr val="EAEAEA"/>
                </a:solidFill>
                <a:latin typeface="SuisseBPIntl-Medium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JOBBET MED HANS/HANNA?</a:t>
            </a:r>
          </a:p>
          <a:p>
            <a:pPr algn="ctr"/>
            <a:endParaRPr lang="sv-SE" sz="2200" dirty="0">
              <a:solidFill>
                <a:srgbClr val="EAEAEA"/>
              </a:solidFill>
              <a:latin typeface="SuisseBPIntl-Medium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FA309A05-B566-F4E1-B59C-D0A375DFBFC9}"/>
              </a:ext>
            </a:extLst>
          </p:cNvPr>
          <p:cNvSpPr txBox="1"/>
          <p:nvPr/>
        </p:nvSpPr>
        <p:spPr>
          <a:xfrm>
            <a:off x="6601380" y="3134452"/>
            <a:ext cx="989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HANS</a:t>
            </a:r>
          </a:p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46 %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87DFE889-958A-53DF-B286-71391266885F}"/>
              </a:ext>
            </a:extLst>
          </p:cNvPr>
          <p:cNvSpPr txBox="1"/>
          <p:nvPr/>
        </p:nvSpPr>
        <p:spPr>
          <a:xfrm>
            <a:off x="10414387" y="3967647"/>
            <a:ext cx="1212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HANNA</a:t>
            </a:r>
          </a:p>
          <a:p>
            <a:pPr algn="ctr"/>
            <a:r>
              <a:rPr lang="sv-SE" sz="2400">
                <a:solidFill>
                  <a:schemeClr val="bg1"/>
                </a:solidFill>
                <a:latin typeface="Suisse BP Int'l Regular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35 %</a:t>
            </a:r>
          </a:p>
        </p:txBody>
      </p:sp>
    </p:spTree>
    <p:extLst>
      <p:ext uri="{BB962C8B-B14F-4D97-AF65-F5344CB8AC3E}">
        <p14:creationId xmlns:p14="http://schemas.microsoft.com/office/powerpoint/2010/main" val="34030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24B23A1F-1537-ECAB-2FA1-205D7BF70D52}"/>
              </a:ext>
            </a:extLst>
          </p:cNvPr>
          <p:cNvGrpSpPr/>
          <p:nvPr/>
        </p:nvGrpSpPr>
        <p:grpSpPr>
          <a:xfrm>
            <a:off x="703322" y="1668971"/>
            <a:ext cx="5200960" cy="3543427"/>
            <a:chOff x="516649" y="2036498"/>
            <a:chExt cx="5200960" cy="3543427"/>
          </a:xfrm>
        </p:grpSpPr>
        <p:sp>
          <p:nvSpPr>
            <p:cNvPr id="6" name="Rectangle 51">
              <a:extLst>
                <a:ext uri="{FF2B5EF4-FFF2-40B4-BE49-F238E27FC236}">
                  <a16:creationId xmlns:a16="http://schemas.microsoft.com/office/drawing/2014/main" id="{7A8C5C6E-F5AC-7A5D-E92D-E8A2E28E5454}"/>
                </a:ext>
              </a:extLst>
            </p:cNvPr>
            <p:cNvSpPr/>
            <p:nvPr/>
          </p:nvSpPr>
          <p:spPr>
            <a:xfrm>
              <a:off x="747639" y="2266802"/>
              <a:ext cx="1336364" cy="871612"/>
            </a:xfrm>
            <a:prstGeom prst="rect">
              <a:avLst/>
            </a:prstGeom>
            <a:solidFill>
              <a:srgbClr val="D7D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E6CEE9E0-5FFF-07B4-D403-4216032412EB}"/>
                </a:ext>
              </a:extLst>
            </p:cNvPr>
            <p:cNvSpPr/>
            <p:nvPr/>
          </p:nvSpPr>
          <p:spPr>
            <a:xfrm>
              <a:off x="2424743" y="2266802"/>
              <a:ext cx="1336364" cy="8716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6C66B361-859B-9E1A-C035-4481461476C7}"/>
                </a:ext>
              </a:extLst>
            </p:cNvPr>
            <p:cNvSpPr/>
            <p:nvPr/>
          </p:nvSpPr>
          <p:spPr>
            <a:xfrm>
              <a:off x="4165813" y="2266802"/>
              <a:ext cx="1336364" cy="871612"/>
            </a:xfrm>
            <a:prstGeom prst="rect">
              <a:avLst/>
            </a:prstGeom>
            <a:solidFill>
              <a:srgbClr val="D7D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7D718A18-31AA-80C1-A9B0-BA71F2E3E3F5}"/>
                </a:ext>
              </a:extLst>
            </p:cNvPr>
            <p:cNvSpPr/>
            <p:nvPr/>
          </p:nvSpPr>
          <p:spPr>
            <a:xfrm>
              <a:off x="747639" y="3368718"/>
              <a:ext cx="1336364" cy="8716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B8833D6-E028-9C6E-62D2-1F1D5305BB4A}"/>
                </a:ext>
              </a:extLst>
            </p:cNvPr>
            <p:cNvSpPr/>
            <p:nvPr/>
          </p:nvSpPr>
          <p:spPr>
            <a:xfrm>
              <a:off x="2424743" y="3368718"/>
              <a:ext cx="1336364" cy="8716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DE616187-108D-9F3C-60A3-8FCB283B0B9B}"/>
                </a:ext>
              </a:extLst>
            </p:cNvPr>
            <p:cNvSpPr/>
            <p:nvPr/>
          </p:nvSpPr>
          <p:spPr>
            <a:xfrm>
              <a:off x="4165813" y="3368718"/>
              <a:ext cx="1336364" cy="8716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DA6DE4DD-DE94-4C94-6F38-BC37F209D180}"/>
                </a:ext>
              </a:extLst>
            </p:cNvPr>
            <p:cNvSpPr/>
            <p:nvPr/>
          </p:nvSpPr>
          <p:spPr>
            <a:xfrm>
              <a:off x="747639" y="4470634"/>
              <a:ext cx="1336364" cy="8716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7F449C9-3CE2-030B-4267-77F72461C295}"/>
                </a:ext>
              </a:extLst>
            </p:cNvPr>
            <p:cNvSpPr/>
            <p:nvPr/>
          </p:nvSpPr>
          <p:spPr>
            <a:xfrm>
              <a:off x="2424743" y="4468574"/>
              <a:ext cx="1336364" cy="8716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C4708073-B8B2-5867-ED74-1BFA274E6A59}"/>
                </a:ext>
              </a:extLst>
            </p:cNvPr>
            <p:cNvSpPr/>
            <p:nvPr/>
          </p:nvSpPr>
          <p:spPr>
            <a:xfrm>
              <a:off x="4165813" y="4470634"/>
              <a:ext cx="1336364" cy="8716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BE4A2E12-C005-0F33-CDB0-CA7C52F89EE5}"/>
                </a:ext>
              </a:extLst>
            </p:cNvPr>
            <p:cNvGrpSpPr/>
            <p:nvPr/>
          </p:nvGrpSpPr>
          <p:grpSpPr>
            <a:xfrm>
              <a:off x="2928327" y="2036834"/>
              <a:ext cx="329196" cy="325842"/>
              <a:chOff x="2891695" y="1697993"/>
              <a:chExt cx="355769" cy="349257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70" name="Oval 13">
                <a:extLst>
                  <a:ext uri="{FF2B5EF4-FFF2-40B4-BE49-F238E27FC236}">
                    <a16:creationId xmlns:a16="http://schemas.microsoft.com/office/drawing/2014/main" id="{EC47FED0-8A05-113A-7860-27BD7157F518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14">
                <a:extLst>
                  <a:ext uri="{FF2B5EF4-FFF2-40B4-BE49-F238E27FC236}">
                    <a16:creationId xmlns:a16="http://schemas.microsoft.com/office/drawing/2014/main" id="{D904DC98-6CC6-7B5D-A6F3-A926CE6FCC3B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9D2685B2-34D0-BB04-63A2-57ECD54EB902}"/>
                </a:ext>
              </a:extLst>
            </p:cNvPr>
            <p:cNvGrpSpPr/>
            <p:nvPr/>
          </p:nvGrpSpPr>
          <p:grpSpPr>
            <a:xfrm rot="5400000">
              <a:off x="3651276" y="3656048"/>
              <a:ext cx="331917" cy="323170"/>
              <a:chOff x="2891695" y="1697993"/>
              <a:chExt cx="355769" cy="349257"/>
            </a:xfrm>
            <a:solidFill>
              <a:schemeClr val="accent2"/>
            </a:solidFill>
          </p:grpSpPr>
          <p:sp>
            <p:nvSpPr>
              <p:cNvPr id="68" name="Oval 17">
                <a:extLst>
                  <a:ext uri="{FF2B5EF4-FFF2-40B4-BE49-F238E27FC236}">
                    <a16:creationId xmlns:a16="http://schemas.microsoft.com/office/drawing/2014/main" id="{FFF3F7B0-D336-9419-B81D-3DD11934D01D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18">
                <a:extLst>
                  <a:ext uri="{FF2B5EF4-FFF2-40B4-BE49-F238E27FC236}">
                    <a16:creationId xmlns:a16="http://schemas.microsoft.com/office/drawing/2014/main" id="{EF8DFEA7-8244-54D9-5BE3-B0DC61F43CB1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9">
              <a:extLst>
                <a:ext uri="{FF2B5EF4-FFF2-40B4-BE49-F238E27FC236}">
                  <a16:creationId xmlns:a16="http://schemas.microsoft.com/office/drawing/2014/main" id="{361ABF76-BF78-7484-53F4-E63D30AC3969}"/>
                </a:ext>
              </a:extLst>
            </p:cNvPr>
            <p:cNvGrpSpPr/>
            <p:nvPr/>
          </p:nvGrpSpPr>
          <p:grpSpPr>
            <a:xfrm rot="5400000">
              <a:off x="1989640" y="2524245"/>
              <a:ext cx="331917" cy="323170"/>
              <a:chOff x="2891695" y="1697993"/>
              <a:chExt cx="355769" cy="349257"/>
            </a:xfrm>
            <a:solidFill>
              <a:srgbClr val="D7DF23"/>
            </a:solidFill>
          </p:grpSpPr>
          <p:sp>
            <p:nvSpPr>
              <p:cNvPr id="66" name="Oval 20">
                <a:extLst>
                  <a:ext uri="{FF2B5EF4-FFF2-40B4-BE49-F238E27FC236}">
                    <a16:creationId xmlns:a16="http://schemas.microsoft.com/office/drawing/2014/main" id="{9E70106C-2312-B2EC-6863-3232A922A284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21">
                <a:extLst>
                  <a:ext uri="{FF2B5EF4-FFF2-40B4-BE49-F238E27FC236}">
                    <a16:creationId xmlns:a16="http://schemas.microsoft.com/office/drawing/2014/main" id="{0B0B4924-93E0-26DF-9B6B-6A1CFF0FED12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22">
              <a:extLst>
                <a:ext uri="{FF2B5EF4-FFF2-40B4-BE49-F238E27FC236}">
                  <a16:creationId xmlns:a16="http://schemas.microsoft.com/office/drawing/2014/main" id="{3BEF3A26-6549-2B5E-E91A-BD835E8AB5AE}"/>
                </a:ext>
              </a:extLst>
            </p:cNvPr>
            <p:cNvGrpSpPr/>
            <p:nvPr/>
          </p:nvGrpSpPr>
          <p:grpSpPr>
            <a:xfrm rot="5400000">
              <a:off x="5390065" y="4744854"/>
              <a:ext cx="331917" cy="323170"/>
              <a:chOff x="2891695" y="1697993"/>
              <a:chExt cx="355769" cy="349257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64" name="Oval 23">
                <a:extLst>
                  <a:ext uri="{FF2B5EF4-FFF2-40B4-BE49-F238E27FC236}">
                    <a16:creationId xmlns:a16="http://schemas.microsoft.com/office/drawing/2014/main" id="{47BB8846-6D48-96C0-2CA3-D33CD07011FA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24">
                <a:extLst>
                  <a:ext uri="{FF2B5EF4-FFF2-40B4-BE49-F238E27FC236}">
                    <a16:creationId xmlns:a16="http://schemas.microsoft.com/office/drawing/2014/main" id="{D4D09F64-12E1-15B6-878B-1CEBE754DD13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25">
              <a:extLst>
                <a:ext uri="{FF2B5EF4-FFF2-40B4-BE49-F238E27FC236}">
                  <a16:creationId xmlns:a16="http://schemas.microsoft.com/office/drawing/2014/main" id="{9362E590-922C-0B63-EA62-09A9F5040FDE}"/>
                </a:ext>
              </a:extLst>
            </p:cNvPr>
            <p:cNvGrpSpPr/>
            <p:nvPr/>
          </p:nvGrpSpPr>
          <p:grpSpPr>
            <a:xfrm>
              <a:off x="1251222" y="2036498"/>
              <a:ext cx="329196" cy="325842"/>
              <a:chOff x="2891695" y="1697993"/>
              <a:chExt cx="355769" cy="349257"/>
            </a:xfrm>
            <a:solidFill>
              <a:srgbClr val="D7DF23"/>
            </a:solidFill>
          </p:grpSpPr>
          <p:sp>
            <p:nvSpPr>
              <p:cNvPr id="62" name="Oval 26">
                <a:extLst>
                  <a:ext uri="{FF2B5EF4-FFF2-40B4-BE49-F238E27FC236}">
                    <a16:creationId xmlns:a16="http://schemas.microsoft.com/office/drawing/2014/main" id="{15B39DBD-2CB4-AB5E-AD4B-F519965A540F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27">
                <a:extLst>
                  <a:ext uri="{FF2B5EF4-FFF2-40B4-BE49-F238E27FC236}">
                    <a16:creationId xmlns:a16="http://schemas.microsoft.com/office/drawing/2014/main" id="{326695EA-9F8B-BD88-8522-A46815EB868C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id="{DBB58FB7-D427-EFC4-F253-1D6DC8E44EAD}"/>
                </a:ext>
              </a:extLst>
            </p:cNvPr>
            <p:cNvGrpSpPr/>
            <p:nvPr/>
          </p:nvGrpSpPr>
          <p:grpSpPr>
            <a:xfrm rot="16200000">
              <a:off x="512275" y="3642939"/>
              <a:ext cx="331917" cy="323170"/>
              <a:chOff x="2891695" y="1697993"/>
              <a:chExt cx="355769" cy="34925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60" name="Oval 29">
                <a:extLst>
                  <a:ext uri="{FF2B5EF4-FFF2-40B4-BE49-F238E27FC236}">
                    <a16:creationId xmlns:a16="http://schemas.microsoft.com/office/drawing/2014/main" id="{38BE2403-34F8-13C5-0400-FFB75D82F831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30">
                <a:extLst>
                  <a:ext uri="{FF2B5EF4-FFF2-40B4-BE49-F238E27FC236}">
                    <a16:creationId xmlns:a16="http://schemas.microsoft.com/office/drawing/2014/main" id="{DBEFF6D8-2400-0E09-4628-5178F71DED7A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id="{30066584-D996-A6ED-DA3F-9DA89DA78707}"/>
                </a:ext>
              </a:extLst>
            </p:cNvPr>
            <p:cNvGrpSpPr/>
            <p:nvPr/>
          </p:nvGrpSpPr>
          <p:grpSpPr>
            <a:xfrm rot="16200000">
              <a:off x="3911400" y="2541023"/>
              <a:ext cx="331917" cy="323170"/>
              <a:chOff x="2891695" y="1697993"/>
              <a:chExt cx="355769" cy="349257"/>
            </a:xfrm>
            <a:solidFill>
              <a:srgbClr val="D7DF23"/>
            </a:solidFill>
          </p:grpSpPr>
          <p:sp>
            <p:nvSpPr>
              <p:cNvPr id="58" name="Oval 32">
                <a:extLst>
                  <a:ext uri="{FF2B5EF4-FFF2-40B4-BE49-F238E27FC236}">
                    <a16:creationId xmlns:a16="http://schemas.microsoft.com/office/drawing/2014/main" id="{C858E524-9195-EE20-540F-168FE51B276C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33">
                <a:extLst>
                  <a:ext uri="{FF2B5EF4-FFF2-40B4-BE49-F238E27FC236}">
                    <a16:creationId xmlns:a16="http://schemas.microsoft.com/office/drawing/2014/main" id="{E448523D-F8D9-0C28-E523-A4894F19E4F8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34">
              <a:extLst>
                <a:ext uri="{FF2B5EF4-FFF2-40B4-BE49-F238E27FC236}">
                  <a16:creationId xmlns:a16="http://schemas.microsoft.com/office/drawing/2014/main" id="{27186A8F-DA81-5D04-AF93-65E4CBCDEDF7}"/>
                </a:ext>
              </a:extLst>
            </p:cNvPr>
            <p:cNvGrpSpPr/>
            <p:nvPr/>
          </p:nvGrpSpPr>
          <p:grpSpPr>
            <a:xfrm rot="16200000">
              <a:off x="3893828" y="4744270"/>
              <a:ext cx="331917" cy="323170"/>
              <a:chOff x="2891695" y="1697993"/>
              <a:chExt cx="355769" cy="349257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56" name="Oval 35">
                <a:extLst>
                  <a:ext uri="{FF2B5EF4-FFF2-40B4-BE49-F238E27FC236}">
                    <a16:creationId xmlns:a16="http://schemas.microsoft.com/office/drawing/2014/main" id="{AC72B965-5843-CE71-478B-D258E5133C70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36">
                <a:extLst>
                  <a:ext uri="{FF2B5EF4-FFF2-40B4-BE49-F238E27FC236}">
                    <a16:creationId xmlns:a16="http://schemas.microsoft.com/office/drawing/2014/main" id="{6678098F-BE03-4C7C-52B2-3B3B5C128351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37">
              <a:extLst>
                <a:ext uri="{FF2B5EF4-FFF2-40B4-BE49-F238E27FC236}">
                  <a16:creationId xmlns:a16="http://schemas.microsoft.com/office/drawing/2014/main" id="{92EA3EAC-D3E1-D566-3970-E54E3175D1B3}"/>
                </a:ext>
              </a:extLst>
            </p:cNvPr>
            <p:cNvGrpSpPr/>
            <p:nvPr/>
          </p:nvGrpSpPr>
          <p:grpSpPr>
            <a:xfrm rot="10800000">
              <a:off x="4681845" y="4136793"/>
              <a:ext cx="329196" cy="306459"/>
              <a:chOff x="2901024" y="1718769"/>
              <a:chExt cx="355769" cy="32848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54" name="Oval 38">
                <a:extLst>
                  <a:ext uri="{FF2B5EF4-FFF2-40B4-BE49-F238E27FC236}">
                    <a16:creationId xmlns:a16="http://schemas.microsoft.com/office/drawing/2014/main" id="{723A48E1-46EA-CFF8-A45B-DBEA52DC0E7E}"/>
                  </a:ext>
                </a:extLst>
              </p:cNvPr>
              <p:cNvSpPr/>
              <p:nvPr/>
            </p:nvSpPr>
            <p:spPr>
              <a:xfrm rot="10800000">
                <a:off x="2901024" y="1718769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39">
                <a:extLst>
                  <a:ext uri="{FF2B5EF4-FFF2-40B4-BE49-F238E27FC236}">
                    <a16:creationId xmlns:a16="http://schemas.microsoft.com/office/drawing/2014/main" id="{6F43A675-6FB4-A88C-C5B7-5B215EEB1AEF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40">
              <a:extLst>
                <a:ext uri="{FF2B5EF4-FFF2-40B4-BE49-F238E27FC236}">
                  <a16:creationId xmlns:a16="http://schemas.microsoft.com/office/drawing/2014/main" id="{D320A08C-9202-4C55-FCDC-7D9B64A79DB2}"/>
                </a:ext>
              </a:extLst>
            </p:cNvPr>
            <p:cNvGrpSpPr/>
            <p:nvPr/>
          </p:nvGrpSpPr>
          <p:grpSpPr>
            <a:xfrm rot="10800000">
              <a:off x="2928325" y="5246708"/>
              <a:ext cx="329196" cy="325842"/>
              <a:chOff x="2891695" y="1697993"/>
              <a:chExt cx="355769" cy="34925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52" name="Oval 41">
                <a:extLst>
                  <a:ext uri="{FF2B5EF4-FFF2-40B4-BE49-F238E27FC236}">
                    <a16:creationId xmlns:a16="http://schemas.microsoft.com/office/drawing/2014/main" id="{90F982AC-E28A-6B42-ABE6-E20816E5DA88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42">
                <a:extLst>
                  <a:ext uri="{FF2B5EF4-FFF2-40B4-BE49-F238E27FC236}">
                    <a16:creationId xmlns:a16="http://schemas.microsoft.com/office/drawing/2014/main" id="{85F4BFBE-BD3B-C4B8-0452-DC1D77604001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43">
              <a:extLst>
                <a:ext uri="{FF2B5EF4-FFF2-40B4-BE49-F238E27FC236}">
                  <a16:creationId xmlns:a16="http://schemas.microsoft.com/office/drawing/2014/main" id="{71C0CA53-EDFF-BA21-A1D8-A0DE54DC4F0E}"/>
                </a:ext>
              </a:extLst>
            </p:cNvPr>
            <p:cNvGrpSpPr/>
            <p:nvPr/>
          </p:nvGrpSpPr>
          <p:grpSpPr>
            <a:xfrm rot="10800000">
              <a:off x="1240248" y="5254083"/>
              <a:ext cx="329196" cy="325842"/>
              <a:chOff x="2891695" y="1697993"/>
              <a:chExt cx="355769" cy="349257"/>
            </a:xfrm>
            <a:solidFill>
              <a:schemeClr val="accent2"/>
            </a:solidFill>
          </p:grpSpPr>
          <p:sp>
            <p:nvSpPr>
              <p:cNvPr id="50" name="Oval 44">
                <a:extLst>
                  <a:ext uri="{FF2B5EF4-FFF2-40B4-BE49-F238E27FC236}">
                    <a16:creationId xmlns:a16="http://schemas.microsoft.com/office/drawing/2014/main" id="{9E29FF54-25BC-E361-BBDA-03920DAB244A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46">
                <a:extLst>
                  <a:ext uri="{FF2B5EF4-FFF2-40B4-BE49-F238E27FC236}">
                    <a16:creationId xmlns:a16="http://schemas.microsoft.com/office/drawing/2014/main" id="{C795A431-6E7A-1239-EBBB-A58356293616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47">
              <a:extLst>
                <a:ext uri="{FF2B5EF4-FFF2-40B4-BE49-F238E27FC236}">
                  <a16:creationId xmlns:a16="http://schemas.microsoft.com/office/drawing/2014/main" id="{5DD5AE28-20DF-D703-903E-7EAE053B5CAE}"/>
                </a:ext>
              </a:extLst>
            </p:cNvPr>
            <p:cNvGrpSpPr/>
            <p:nvPr/>
          </p:nvGrpSpPr>
          <p:grpSpPr>
            <a:xfrm rot="5400000">
              <a:off x="643469" y="2517239"/>
              <a:ext cx="331917" cy="323170"/>
              <a:chOff x="2891695" y="1697993"/>
              <a:chExt cx="355769" cy="349257"/>
            </a:xfrm>
            <a:solidFill>
              <a:srgbClr val="19341A"/>
            </a:solidFill>
          </p:grpSpPr>
          <p:sp>
            <p:nvSpPr>
              <p:cNvPr id="48" name="Oval 48">
                <a:extLst>
                  <a:ext uri="{FF2B5EF4-FFF2-40B4-BE49-F238E27FC236}">
                    <a16:creationId xmlns:a16="http://schemas.microsoft.com/office/drawing/2014/main" id="{BCFF7A24-4686-8A25-3702-4202E90C1B35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53">
                <a:extLst>
                  <a:ext uri="{FF2B5EF4-FFF2-40B4-BE49-F238E27FC236}">
                    <a16:creationId xmlns:a16="http://schemas.microsoft.com/office/drawing/2014/main" id="{ACB376A6-9A66-DA18-DFFD-BD2180CBC0A6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54">
              <a:extLst>
                <a:ext uri="{FF2B5EF4-FFF2-40B4-BE49-F238E27FC236}">
                  <a16:creationId xmlns:a16="http://schemas.microsoft.com/office/drawing/2014/main" id="{493D0471-7036-ADEC-D35A-87E585C82ABD}"/>
                </a:ext>
              </a:extLst>
            </p:cNvPr>
            <p:cNvGrpSpPr/>
            <p:nvPr/>
          </p:nvGrpSpPr>
          <p:grpSpPr>
            <a:xfrm rot="5400000">
              <a:off x="4078926" y="3657008"/>
              <a:ext cx="331917" cy="323170"/>
              <a:chOff x="2891695" y="1697993"/>
              <a:chExt cx="355769" cy="349257"/>
            </a:xfrm>
            <a:solidFill>
              <a:srgbClr val="19341A"/>
            </a:solidFill>
          </p:grpSpPr>
          <p:sp>
            <p:nvSpPr>
              <p:cNvPr id="46" name="Oval 55">
                <a:extLst>
                  <a:ext uri="{FF2B5EF4-FFF2-40B4-BE49-F238E27FC236}">
                    <a16:creationId xmlns:a16="http://schemas.microsoft.com/office/drawing/2014/main" id="{10B2DAD3-419F-A769-AA23-80700CE4CDBB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69">
                <a:extLst>
                  <a:ext uri="{FF2B5EF4-FFF2-40B4-BE49-F238E27FC236}">
                    <a16:creationId xmlns:a16="http://schemas.microsoft.com/office/drawing/2014/main" id="{D828E16A-2BE8-74BE-1ADF-9D259265E7FD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70">
              <a:extLst>
                <a:ext uri="{FF2B5EF4-FFF2-40B4-BE49-F238E27FC236}">
                  <a16:creationId xmlns:a16="http://schemas.microsoft.com/office/drawing/2014/main" id="{7868E0BA-7E98-D1ED-2AE2-40E6884B3E5A}"/>
                </a:ext>
              </a:extLst>
            </p:cNvPr>
            <p:cNvGrpSpPr/>
            <p:nvPr/>
          </p:nvGrpSpPr>
          <p:grpSpPr>
            <a:xfrm rot="5400000">
              <a:off x="2322749" y="4744103"/>
              <a:ext cx="331917" cy="323170"/>
              <a:chOff x="2891695" y="1697993"/>
              <a:chExt cx="355769" cy="349257"/>
            </a:xfrm>
            <a:solidFill>
              <a:srgbClr val="19341A"/>
            </a:solidFill>
          </p:grpSpPr>
          <p:sp>
            <p:nvSpPr>
              <p:cNvPr id="44" name="Oval 71">
                <a:extLst>
                  <a:ext uri="{FF2B5EF4-FFF2-40B4-BE49-F238E27FC236}">
                    <a16:creationId xmlns:a16="http://schemas.microsoft.com/office/drawing/2014/main" id="{2730CD76-35D9-4D91-14E7-7B1D06E94DA0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72">
                <a:extLst>
                  <a:ext uri="{FF2B5EF4-FFF2-40B4-BE49-F238E27FC236}">
                    <a16:creationId xmlns:a16="http://schemas.microsoft.com/office/drawing/2014/main" id="{87A57B8D-E06B-9737-B7C3-851EBBFD9732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76">
              <a:extLst>
                <a:ext uri="{FF2B5EF4-FFF2-40B4-BE49-F238E27FC236}">
                  <a16:creationId xmlns:a16="http://schemas.microsoft.com/office/drawing/2014/main" id="{1CEFCF00-FF88-5F62-217C-BC642C1F6024}"/>
                </a:ext>
              </a:extLst>
            </p:cNvPr>
            <p:cNvGrpSpPr/>
            <p:nvPr/>
          </p:nvGrpSpPr>
          <p:grpSpPr>
            <a:xfrm rot="10800000">
              <a:off x="4681845" y="2153607"/>
              <a:ext cx="329196" cy="325842"/>
              <a:chOff x="2891695" y="1697993"/>
              <a:chExt cx="355769" cy="349257"/>
            </a:xfrm>
            <a:solidFill>
              <a:srgbClr val="19341A"/>
            </a:solidFill>
          </p:grpSpPr>
          <p:sp>
            <p:nvSpPr>
              <p:cNvPr id="42" name="Oval 77">
                <a:extLst>
                  <a:ext uri="{FF2B5EF4-FFF2-40B4-BE49-F238E27FC236}">
                    <a16:creationId xmlns:a16="http://schemas.microsoft.com/office/drawing/2014/main" id="{2F1EE21F-3CE0-DB47-F179-C3A5918CEFD2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78">
                <a:extLst>
                  <a:ext uri="{FF2B5EF4-FFF2-40B4-BE49-F238E27FC236}">
                    <a16:creationId xmlns:a16="http://schemas.microsoft.com/office/drawing/2014/main" id="{B3DCCB46-50A8-EAA0-5152-8D495C1D4B40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80">
              <a:extLst>
                <a:ext uri="{FF2B5EF4-FFF2-40B4-BE49-F238E27FC236}">
                  <a16:creationId xmlns:a16="http://schemas.microsoft.com/office/drawing/2014/main" id="{F8BDB4B2-039E-F9B3-D975-99DE3555CB8B}"/>
                </a:ext>
              </a:extLst>
            </p:cNvPr>
            <p:cNvGrpSpPr/>
            <p:nvPr/>
          </p:nvGrpSpPr>
          <p:grpSpPr>
            <a:xfrm rot="10800000">
              <a:off x="1245203" y="4366797"/>
              <a:ext cx="329196" cy="325842"/>
              <a:chOff x="2891695" y="1697993"/>
              <a:chExt cx="355769" cy="349257"/>
            </a:xfrm>
            <a:solidFill>
              <a:srgbClr val="19341A"/>
            </a:solidFill>
          </p:grpSpPr>
          <p:sp>
            <p:nvSpPr>
              <p:cNvPr id="40" name="Oval 81">
                <a:extLst>
                  <a:ext uri="{FF2B5EF4-FFF2-40B4-BE49-F238E27FC236}">
                    <a16:creationId xmlns:a16="http://schemas.microsoft.com/office/drawing/2014/main" id="{EA5A82E4-A0E3-410C-9162-B810DEFC2B11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87">
                <a:extLst>
                  <a:ext uri="{FF2B5EF4-FFF2-40B4-BE49-F238E27FC236}">
                    <a16:creationId xmlns:a16="http://schemas.microsoft.com/office/drawing/2014/main" id="{4F7BFFD6-392C-57C6-5919-DEA0512BD120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1" name="Picture 36" descr="Man: Medium-Light Skin Tone on Apple iOS 14.6">
              <a:extLst>
                <a:ext uri="{FF2B5EF4-FFF2-40B4-BE49-F238E27FC236}">
                  <a16:creationId xmlns:a16="http://schemas.microsoft.com/office/drawing/2014/main" id="{5C946E2E-8566-069A-3C3A-051C164A5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520" y="2451209"/>
              <a:ext cx="531140" cy="535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8" descr="Woman: Dark Skin Tone, Curly Hair on Apple iOS 14.6">
              <a:extLst>
                <a:ext uri="{FF2B5EF4-FFF2-40B4-BE49-F238E27FC236}">
                  <a16:creationId xmlns:a16="http://schemas.microsoft.com/office/drawing/2014/main" id="{417E7CCD-4DA8-584B-2C83-9EA609EF4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692" y="2414316"/>
              <a:ext cx="538574" cy="543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0" descr="Woman: Medium-Light Skin Tone on Apple iOS 14.6">
              <a:extLst>
                <a:ext uri="{FF2B5EF4-FFF2-40B4-BE49-F238E27FC236}">
                  <a16:creationId xmlns:a16="http://schemas.microsoft.com/office/drawing/2014/main" id="{AD2B39D2-9C13-811E-F3B0-6A8B8951F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254" y="4651474"/>
              <a:ext cx="531482" cy="535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2" descr="Man: Light Skin Tone, White Hair on Apple iOS 14.6">
              <a:extLst>
                <a:ext uri="{FF2B5EF4-FFF2-40B4-BE49-F238E27FC236}">
                  <a16:creationId xmlns:a16="http://schemas.microsoft.com/office/drawing/2014/main" id="{25051E65-7D86-1FAB-677F-2EA7B4433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254" y="2515968"/>
              <a:ext cx="510901" cy="51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2" descr="Person with White Cane: Medium-Light Skin Tone on Apple iOS 14.6">
              <a:extLst>
                <a:ext uri="{FF2B5EF4-FFF2-40B4-BE49-F238E27FC236}">
                  <a16:creationId xmlns:a16="http://schemas.microsoft.com/office/drawing/2014/main" id="{61CE3E19-2A12-65E5-B743-EE6095578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529" y="3559178"/>
              <a:ext cx="522824" cy="527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6" descr="Woman with Headscarf: Light Skin Tone on Apple iOS 14.6">
              <a:extLst>
                <a:ext uri="{FF2B5EF4-FFF2-40B4-BE49-F238E27FC236}">
                  <a16:creationId xmlns:a16="http://schemas.microsoft.com/office/drawing/2014/main" id="{B1727DD4-ED23-E371-8C47-80C385A3C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656" y="3524797"/>
              <a:ext cx="576830" cy="58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Man in Manual Wheelchair on Apple iOS 16.4">
              <a:extLst>
                <a:ext uri="{FF2B5EF4-FFF2-40B4-BE49-F238E27FC236}">
                  <a16:creationId xmlns:a16="http://schemas.microsoft.com/office/drawing/2014/main" id="{DF4D8729-08E4-5AFD-C02D-01606A542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190" y="4692639"/>
              <a:ext cx="524076" cy="528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4" descr="Person: Medium Skin Tone, Beard on Apple iOS 16.4">
              <a:extLst>
                <a:ext uri="{FF2B5EF4-FFF2-40B4-BE49-F238E27FC236}">
                  <a16:creationId xmlns:a16="http://schemas.microsoft.com/office/drawing/2014/main" id="{A2A1EF50-206A-E7C5-E3F9-ED2CCBCD7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655" y="3517611"/>
              <a:ext cx="596680" cy="60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6" descr="Woman: Light Skin Tone on Apple iOS 16.4">
              <a:extLst>
                <a:ext uri="{FF2B5EF4-FFF2-40B4-BE49-F238E27FC236}">
                  <a16:creationId xmlns:a16="http://schemas.microsoft.com/office/drawing/2014/main" id="{659430A1-DACE-07C0-8785-3268323DF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874" y="4647771"/>
              <a:ext cx="538830" cy="543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upp 71">
            <a:extLst>
              <a:ext uri="{FF2B5EF4-FFF2-40B4-BE49-F238E27FC236}">
                <a16:creationId xmlns:a16="http://schemas.microsoft.com/office/drawing/2014/main" id="{B670E042-4595-5F62-CFC9-B782D313B0AC}"/>
              </a:ext>
            </a:extLst>
          </p:cNvPr>
          <p:cNvGrpSpPr/>
          <p:nvPr/>
        </p:nvGrpSpPr>
        <p:grpSpPr>
          <a:xfrm>
            <a:off x="6780676" y="1872351"/>
            <a:ext cx="4596264" cy="3073384"/>
            <a:chOff x="7087321" y="2120065"/>
            <a:chExt cx="4012696" cy="2606226"/>
          </a:xfrm>
        </p:grpSpPr>
        <p:sp>
          <p:nvSpPr>
            <p:cNvPr id="73" name="Rectangle 3">
              <a:extLst>
                <a:ext uri="{FF2B5EF4-FFF2-40B4-BE49-F238E27FC236}">
                  <a16:creationId xmlns:a16="http://schemas.microsoft.com/office/drawing/2014/main" id="{50373E62-0F00-9756-EC8D-8F2B338D4053}"/>
                </a:ext>
              </a:extLst>
            </p:cNvPr>
            <p:cNvSpPr/>
            <p:nvPr/>
          </p:nvSpPr>
          <p:spPr>
            <a:xfrm>
              <a:off x="7087321" y="2120065"/>
              <a:ext cx="1336364" cy="87161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3">
              <a:extLst>
                <a:ext uri="{FF2B5EF4-FFF2-40B4-BE49-F238E27FC236}">
                  <a16:creationId xmlns:a16="http://schemas.microsoft.com/office/drawing/2014/main" id="{B065D01D-A8C1-7D4E-68F9-03B38CC2CBAC}"/>
                </a:ext>
              </a:extLst>
            </p:cNvPr>
            <p:cNvSpPr/>
            <p:nvPr/>
          </p:nvSpPr>
          <p:spPr>
            <a:xfrm>
              <a:off x="8427289" y="2120065"/>
              <a:ext cx="1336364" cy="8716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7F9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3">
              <a:extLst>
                <a:ext uri="{FF2B5EF4-FFF2-40B4-BE49-F238E27FC236}">
                  <a16:creationId xmlns:a16="http://schemas.microsoft.com/office/drawing/2014/main" id="{C00832A3-B129-20E7-7692-61AAEC8601ED}"/>
                </a:ext>
              </a:extLst>
            </p:cNvPr>
            <p:cNvSpPr/>
            <p:nvPr/>
          </p:nvSpPr>
          <p:spPr>
            <a:xfrm>
              <a:off x="9763653" y="2120065"/>
              <a:ext cx="1336364" cy="87161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3">
              <a:extLst>
                <a:ext uri="{FF2B5EF4-FFF2-40B4-BE49-F238E27FC236}">
                  <a16:creationId xmlns:a16="http://schemas.microsoft.com/office/drawing/2014/main" id="{7E928C4F-A487-76A6-839C-0CB597726967}"/>
                </a:ext>
              </a:extLst>
            </p:cNvPr>
            <p:cNvSpPr/>
            <p:nvPr/>
          </p:nvSpPr>
          <p:spPr>
            <a:xfrm>
              <a:off x="7087321" y="2986494"/>
              <a:ext cx="1336364" cy="871612"/>
            </a:xfrm>
            <a:prstGeom prst="rect">
              <a:avLst/>
            </a:prstGeom>
            <a:solidFill>
              <a:srgbClr val="EFF2A7"/>
            </a:solidFill>
            <a:ln>
              <a:solidFill>
                <a:srgbClr val="EFF2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3">
              <a:extLst>
                <a:ext uri="{FF2B5EF4-FFF2-40B4-BE49-F238E27FC236}">
                  <a16:creationId xmlns:a16="http://schemas.microsoft.com/office/drawing/2014/main" id="{E7F52022-8EBE-7ACD-3CAB-3A8CDA7644BC}"/>
                </a:ext>
              </a:extLst>
            </p:cNvPr>
            <p:cNvSpPr/>
            <p:nvPr/>
          </p:nvSpPr>
          <p:spPr>
            <a:xfrm>
              <a:off x="8427289" y="2986494"/>
              <a:ext cx="1336364" cy="87161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3">
              <a:extLst>
                <a:ext uri="{FF2B5EF4-FFF2-40B4-BE49-F238E27FC236}">
                  <a16:creationId xmlns:a16="http://schemas.microsoft.com/office/drawing/2014/main" id="{28CCFD48-B89F-E18D-6F4F-5B0351A0B001}"/>
                </a:ext>
              </a:extLst>
            </p:cNvPr>
            <p:cNvSpPr/>
            <p:nvPr/>
          </p:nvSpPr>
          <p:spPr>
            <a:xfrm>
              <a:off x="9763653" y="2986494"/>
              <a:ext cx="1336364" cy="871612"/>
            </a:xfrm>
            <a:prstGeom prst="rect">
              <a:avLst/>
            </a:prstGeom>
            <a:solidFill>
              <a:srgbClr val="EFF2A7"/>
            </a:solidFill>
            <a:ln>
              <a:solidFill>
                <a:srgbClr val="EFF2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3">
              <a:extLst>
                <a:ext uri="{FF2B5EF4-FFF2-40B4-BE49-F238E27FC236}">
                  <a16:creationId xmlns:a16="http://schemas.microsoft.com/office/drawing/2014/main" id="{415E8A6F-291B-6E32-9EED-AEFAE679BA05}"/>
                </a:ext>
              </a:extLst>
            </p:cNvPr>
            <p:cNvSpPr/>
            <p:nvPr/>
          </p:nvSpPr>
          <p:spPr>
            <a:xfrm>
              <a:off x="7087321" y="3854679"/>
              <a:ext cx="1336364" cy="8716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7F9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3">
              <a:extLst>
                <a:ext uri="{FF2B5EF4-FFF2-40B4-BE49-F238E27FC236}">
                  <a16:creationId xmlns:a16="http://schemas.microsoft.com/office/drawing/2014/main" id="{18947738-2007-FFE0-2B4F-09D5B26ED344}"/>
                </a:ext>
              </a:extLst>
            </p:cNvPr>
            <p:cNvSpPr/>
            <p:nvPr/>
          </p:nvSpPr>
          <p:spPr>
            <a:xfrm>
              <a:off x="8427289" y="3854679"/>
              <a:ext cx="1336364" cy="871612"/>
            </a:xfrm>
            <a:prstGeom prst="rect">
              <a:avLst/>
            </a:prstGeom>
            <a:solidFill>
              <a:srgbClr val="EFF2A7"/>
            </a:solidFill>
            <a:ln>
              <a:solidFill>
                <a:srgbClr val="EFF2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3">
              <a:extLst>
                <a:ext uri="{FF2B5EF4-FFF2-40B4-BE49-F238E27FC236}">
                  <a16:creationId xmlns:a16="http://schemas.microsoft.com/office/drawing/2014/main" id="{77F94308-D33B-A032-88CE-951E939141CC}"/>
                </a:ext>
              </a:extLst>
            </p:cNvPr>
            <p:cNvSpPr/>
            <p:nvPr/>
          </p:nvSpPr>
          <p:spPr>
            <a:xfrm>
              <a:off x="9763653" y="3854679"/>
              <a:ext cx="1336364" cy="8716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7F9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2" name="Group 31">
              <a:extLst>
                <a:ext uri="{FF2B5EF4-FFF2-40B4-BE49-F238E27FC236}">
                  <a16:creationId xmlns:a16="http://schemas.microsoft.com/office/drawing/2014/main" id="{64C2D240-AB06-1EDA-A2F4-10A931316969}"/>
                </a:ext>
              </a:extLst>
            </p:cNvPr>
            <p:cNvGrpSpPr/>
            <p:nvPr/>
          </p:nvGrpSpPr>
          <p:grpSpPr>
            <a:xfrm rot="16200000">
              <a:off x="9531791" y="2382133"/>
              <a:ext cx="331917" cy="323170"/>
              <a:chOff x="2891695" y="1697993"/>
              <a:chExt cx="355769" cy="349257"/>
            </a:xfrm>
            <a:solidFill>
              <a:srgbClr val="D7DF23"/>
            </a:solidFill>
          </p:grpSpPr>
          <p:sp>
            <p:nvSpPr>
              <p:cNvPr id="113" name="Oval 32">
                <a:extLst>
                  <a:ext uri="{FF2B5EF4-FFF2-40B4-BE49-F238E27FC236}">
                    <a16:creationId xmlns:a16="http://schemas.microsoft.com/office/drawing/2014/main" id="{DE14D595-F097-6637-869C-F72058D72F52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33">
                <a:extLst>
                  <a:ext uri="{FF2B5EF4-FFF2-40B4-BE49-F238E27FC236}">
                    <a16:creationId xmlns:a16="http://schemas.microsoft.com/office/drawing/2014/main" id="{0631A9B7-80B3-F88F-FF4A-FA77F739E783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37">
              <a:extLst>
                <a:ext uri="{FF2B5EF4-FFF2-40B4-BE49-F238E27FC236}">
                  <a16:creationId xmlns:a16="http://schemas.microsoft.com/office/drawing/2014/main" id="{8F48BECC-1792-6556-3214-5A01C2CCFE9D}"/>
                </a:ext>
              </a:extLst>
            </p:cNvPr>
            <p:cNvGrpSpPr/>
            <p:nvPr/>
          </p:nvGrpSpPr>
          <p:grpSpPr>
            <a:xfrm rot="10800000">
              <a:off x="10252183" y="3799937"/>
              <a:ext cx="329196" cy="306459"/>
              <a:chOff x="2901024" y="1718769"/>
              <a:chExt cx="355769" cy="32848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11" name="Oval 38">
                <a:extLst>
                  <a:ext uri="{FF2B5EF4-FFF2-40B4-BE49-F238E27FC236}">
                    <a16:creationId xmlns:a16="http://schemas.microsoft.com/office/drawing/2014/main" id="{8670F40A-17B4-8C4E-2608-02834ECF3ECD}"/>
                  </a:ext>
                </a:extLst>
              </p:cNvPr>
              <p:cNvSpPr/>
              <p:nvPr/>
            </p:nvSpPr>
            <p:spPr>
              <a:xfrm rot="10800000">
                <a:off x="2901024" y="1718769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39">
                <a:extLst>
                  <a:ext uri="{FF2B5EF4-FFF2-40B4-BE49-F238E27FC236}">
                    <a16:creationId xmlns:a16="http://schemas.microsoft.com/office/drawing/2014/main" id="{FCD764C1-F672-7BA7-A43E-806F4A392563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34">
              <a:extLst>
                <a:ext uri="{FF2B5EF4-FFF2-40B4-BE49-F238E27FC236}">
                  <a16:creationId xmlns:a16="http://schemas.microsoft.com/office/drawing/2014/main" id="{35C6693A-1E99-F22A-E241-71D7AC0D5053}"/>
                </a:ext>
              </a:extLst>
            </p:cNvPr>
            <p:cNvGrpSpPr/>
            <p:nvPr/>
          </p:nvGrpSpPr>
          <p:grpSpPr>
            <a:xfrm rot="16200000">
              <a:off x="9489949" y="4123597"/>
              <a:ext cx="331917" cy="323170"/>
              <a:chOff x="2891695" y="1697993"/>
              <a:chExt cx="355769" cy="349257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09" name="Oval 35">
                <a:extLst>
                  <a:ext uri="{FF2B5EF4-FFF2-40B4-BE49-F238E27FC236}">
                    <a16:creationId xmlns:a16="http://schemas.microsoft.com/office/drawing/2014/main" id="{BA9B05C7-8445-500E-99F9-1E413796AAC3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36">
                <a:extLst>
                  <a:ext uri="{FF2B5EF4-FFF2-40B4-BE49-F238E27FC236}">
                    <a16:creationId xmlns:a16="http://schemas.microsoft.com/office/drawing/2014/main" id="{99EC9FC9-E965-18A5-FB75-03AF91BA3A8B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" name="Group 40">
              <a:extLst>
                <a:ext uri="{FF2B5EF4-FFF2-40B4-BE49-F238E27FC236}">
                  <a16:creationId xmlns:a16="http://schemas.microsoft.com/office/drawing/2014/main" id="{1A802685-969C-1B16-A5BE-E282A127A976}"/>
                </a:ext>
              </a:extLst>
            </p:cNvPr>
            <p:cNvGrpSpPr/>
            <p:nvPr/>
          </p:nvGrpSpPr>
          <p:grpSpPr>
            <a:xfrm rot="10800000">
              <a:off x="7590905" y="3760482"/>
              <a:ext cx="329196" cy="325842"/>
              <a:chOff x="2891695" y="1697993"/>
              <a:chExt cx="355769" cy="34925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07" name="Oval 41">
                <a:extLst>
                  <a:ext uri="{FF2B5EF4-FFF2-40B4-BE49-F238E27FC236}">
                    <a16:creationId xmlns:a16="http://schemas.microsoft.com/office/drawing/2014/main" id="{56BBEDFC-D3F1-CC2B-93C9-1C9409076852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42">
                <a:extLst>
                  <a:ext uri="{FF2B5EF4-FFF2-40B4-BE49-F238E27FC236}">
                    <a16:creationId xmlns:a16="http://schemas.microsoft.com/office/drawing/2014/main" id="{FB189710-E83E-CA57-0DEC-2081D60C583B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16">
              <a:extLst>
                <a:ext uri="{FF2B5EF4-FFF2-40B4-BE49-F238E27FC236}">
                  <a16:creationId xmlns:a16="http://schemas.microsoft.com/office/drawing/2014/main" id="{5E9E4F1F-13AC-1A24-0143-DBC36B553190}"/>
                </a:ext>
              </a:extLst>
            </p:cNvPr>
            <p:cNvGrpSpPr/>
            <p:nvPr/>
          </p:nvGrpSpPr>
          <p:grpSpPr>
            <a:xfrm rot="5400000">
              <a:off x="8381371" y="2387238"/>
              <a:ext cx="331917" cy="323170"/>
              <a:chOff x="2891695" y="1697993"/>
              <a:chExt cx="355769" cy="349257"/>
            </a:xfrm>
            <a:solidFill>
              <a:schemeClr val="accent2"/>
            </a:solidFill>
          </p:grpSpPr>
          <p:sp>
            <p:nvSpPr>
              <p:cNvPr id="105" name="Oval 17">
                <a:extLst>
                  <a:ext uri="{FF2B5EF4-FFF2-40B4-BE49-F238E27FC236}">
                    <a16:creationId xmlns:a16="http://schemas.microsoft.com/office/drawing/2014/main" id="{415C88FF-8980-E7DE-7408-829430F12AD8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8">
                <a:extLst>
                  <a:ext uri="{FF2B5EF4-FFF2-40B4-BE49-F238E27FC236}">
                    <a16:creationId xmlns:a16="http://schemas.microsoft.com/office/drawing/2014/main" id="{76595383-D151-B173-4D01-3E70C16050AD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7" name="Group 16">
              <a:extLst>
                <a:ext uri="{FF2B5EF4-FFF2-40B4-BE49-F238E27FC236}">
                  <a16:creationId xmlns:a16="http://schemas.microsoft.com/office/drawing/2014/main" id="{7B5109B0-BDE1-F618-28CB-6EED8D110BB5}"/>
                </a:ext>
              </a:extLst>
            </p:cNvPr>
            <p:cNvGrpSpPr/>
            <p:nvPr/>
          </p:nvGrpSpPr>
          <p:grpSpPr>
            <a:xfrm rot="5400000">
              <a:off x="9651534" y="3273457"/>
              <a:ext cx="331917" cy="323170"/>
              <a:chOff x="2891695" y="1697993"/>
              <a:chExt cx="355769" cy="349257"/>
            </a:xfrm>
            <a:solidFill>
              <a:schemeClr val="accent2"/>
            </a:solidFill>
          </p:grpSpPr>
          <p:sp>
            <p:nvSpPr>
              <p:cNvPr id="103" name="Oval 17">
                <a:extLst>
                  <a:ext uri="{FF2B5EF4-FFF2-40B4-BE49-F238E27FC236}">
                    <a16:creationId xmlns:a16="http://schemas.microsoft.com/office/drawing/2014/main" id="{6CCE8B4C-8E3F-4EBD-1856-A59F9462C6EF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8">
                <a:extLst>
                  <a:ext uri="{FF2B5EF4-FFF2-40B4-BE49-F238E27FC236}">
                    <a16:creationId xmlns:a16="http://schemas.microsoft.com/office/drawing/2014/main" id="{9C090466-65DC-1CB0-AD01-C161C3948F6B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8" name="Group 16">
              <a:extLst>
                <a:ext uri="{FF2B5EF4-FFF2-40B4-BE49-F238E27FC236}">
                  <a16:creationId xmlns:a16="http://schemas.microsoft.com/office/drawing/2014/main" id="{1F2800A7-5B69-D82A-CD65-3EAAC323DBC2}"/>
                </a:ext>
              </a:extLst>
            </p:cNvPr>
            <p:cNvGrpSpPr/>
            <p:nvPr/>
          </p:nvGrpSpPr>
          <p:grpSpPr>
            <a:xfrm rot="16200000">
              <a:off x="8171720" y="3273456"/>
              <a:ext cx="331917" cy="323170"/>
              <a:chOff x="2891695" y="1697993"/>
              <a:chExt cx="355769" cy="349257"/>
            </a:xfrm>
            <a:solidFill>
              <a:schemeClr val="accent2"/>
            </a:solidFill>
          </p:grpSpPr>
          <p:sp>
            <p:nvSpPr>
              <p:cNvPr id="101" name="Oval 17">
                <a:extLst>
                  <a:ext uri="{FF2B5EF4-FFF2-40B4-BE49-F238E27FC236}">
                    <a16:creationId xmlns:a16="http://schemas.microsoft.com/office/drawing/2014/main" id="{1EB5BB7D-5AC2-DF01-4719-1C5EE5A44C11}"/>
                  </a:ext>
                </a:extLst>
              </p:cNvPr>
              <p:cNvSpPr/>
              <p:nvPr/>
            </p:nvSpPr>
            <p:spPr>
              <a:xfrm rot="10800000">
                <a:off x="2891695" y="1697993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8">
                <a:extLst>
                  <a:ext uri="{FF2B5EF4-FFF2-40B4-BE49-F238E27FC236}">
                    <a16:creationId xmlns:a16="http://schemas.microsoft.com/office/drawing/2014/main" id="{AA1134DB-E356-D081-2E0B-B006E3B286DF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37">
              <a:extLst>
                <a:ext uri="{FF2B5EF4-FFF2-40B4-BE49-F238E27FC236}">
                  <a16:creationId xmlns:a16="http://schemas.microsoft.com/office/drawing/2014/main" id="{CC535CF9-2C35-F26C-9779-926D281330DB}"/>
                </a:ext>
              </a:extLst>
            </p:cNvPr>
            <p:cNvGrpSpPr/>
            <p:nvPr/>
          </p:nvGrpSpPr>
          <p:grpSpPr>
            <a:xfrm rot="10800000">
              <a:off x="8912215" y="3779865"/>
              <a:ext cx="329196" cy="306459"/>
              <a:chOff x="2901024" y="1718769"/>
              <a:chExt cx="355769" cy="328481"/>
            </a:xfrm>
            <a:solidFill>
              <a:srgbClr val="D7DF23"/>
            </a:solidFill>
          </p:grpSpPr>
          <p:sp>
            <p:nvSpPr>
              <p:cNvPr id="99" name="Oval 38">
                <a:extLst>
                  <a:ext uri="{FF2B5EF4-FFF2-40B4-BE49-F238E27FC236}">
                    <a16:creationId xmlns:a16="http://schemas.microsoft.com/office/drawing/2014/main" id="{DE65DDF4-06EC-6FAF-D6FC-EAA6F0F5A5BB}"/>
                  </a:ext>
                </a:extLst>
              </p:cNvPr>
              <p:cNvSpPr/>
              <p:nvPr/>
            </p:nvSpPr>
            <p:spPr>
              <a:xfrm rot="10800000">
                <a:off x="2901024" y="1718769"/>
                <a:ext cx="355769" cy="2179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39">
                <a:extLst>
                  <a:ext uri="{FF2B5EF4-FFF2-40B4-BE49-F238E27FC236}">
                    <a16:creationId xmlns:a16="http://schemas.microsoft.com/office/drawing/2014/main" id="{95F78498-3DD8-7AF2-6A25-AF7EAD9835A9}"/>
                  </a:ext>
                </a:extLst>
              </p:cNvPr>
              <p:cNvSpPr/>
              <p:nvPr/>
            </p:nvSpPr>
            <p:spPr>
              <a:xfrm rot="10800000">
                <a:off x="2975575" y="1861354"/>
                <a:ext cx="188007" cy="1858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0" name="Picture 32" descr="Man: Light Skin Tone, White Hair on Apple iOS 14.6">
              <a:extLst>
                <a:ext uri="{FF2B5EF4-FFF2-40B4-BE49-F238E27FC236}">
                  <a16:creationId xmlns:a16="http://schemas.microsoft.com/office/drawing/2014/main" id="{6D50C757-4DC9-A043-6688-262E5F62D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322" y="3157115"/>
              <a:ext cx="510901" cy="51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4" descr="Person: Medium Skin Tone, Beard on Apple iOS 16.4">
              <a:extLst>
                <a:ext uri="{FF2B5EF4-FFF2-40B4-BE49-F238E27FC236}">
                  <a16:creationId xmlns:a16="http://schemas.microsoft.com/office/drawing/2014/main" id="{74AFFD1B-63FE-755E-1BBF-3BD993496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4031" y="3150708"/>
              <a:ext cx="596680" cy="60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36" descr="Man: Medium-Light Skin Tone on Apple iOS 14.6">
              <a:extLst>
                <a:ext uri="{FF2B5EF4-FFF2-40B4-BE49-F238E27FC236}">
                  <a16:creationId xmlns:a16="http://schemas.microsoft.com/office/drawing/2014/main" id="{4BB8442C-C692-1DEB-A7E2-B57517A71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807" y="2301998"/>
              <a:ext cx="531140" cy="535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2" descr="Person with White Cane: Medium-Light Skin Tone on Apple iOS 14.6">
              <a:extLst>
                <a:ext uri="{FF2B5EF4-FFF2-40B4-BE49-F238E27FC236}">
                  <a16:creationId xmlns:a16="http://schemas.microsoft.com/office/drawing/2014/main" id="{4382D376-B3B7-7784-3397-1F30DD207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8828" y="2300216"/>
              <a:ext cx="522824" cy="527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46" descr="Woman with Headscarf: Light Skin Tone on Apple iOS 14.6">
              <a:extLst>
                <a:ext uri="{FF2B5EF4-FFF2-40B4-BE49-F238E27FC236}">
                  <a16:creationId xmlns:a16="http://schemas.microsoft.com/office/drawing/2014/main" id="{1348379D-16BF-96BC-3DE4-7AD0C12B1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449" y="2245763"/>
              <a:ext cx="576830" cy="58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8" descr="Woman: Dark Skin Tone, Curly Hair on Apple iOS 14.6">
              <a:extLst>
                <a:ext uri="{FF2B5EF4-FFF2-40B4-BE49-F238E27FC236}">
                  <a16:creationId xmlns:a16="http://schemas.microsoft.com/office/drawing/2014/main" id="{E3A8F647-3A0C-A48E-F11B-59F2D1B47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807" y="3124294"/>
              <a:ext cx="538574" cy="543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6" descr="Woman: Light Skin Tone on Apple iOS 16.4">
              <a:extLst>
                <a:ext uri="{FF2B5EF4-FFF2-40B4-BE49-F238E27FC236}">
                  <a16:creationId xmlns:a16="http://schemas.microsoft.com/office/drawing/2014/main" id="{C36C0F67-2C02-00FA-1D23-4149B5B4E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9340" y="4119223"/>
              <a:ext cx="538830" cy="543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Man in Manual Wheelchair on Apple iOS 16.4">
              <a:extLst>
                <a:ext uri="{FF2B5EF4-FFF2-40B4-BE49-F238E27FC236}">
                  <a16:creationId xmlns:a16="http://schemas.microsoft.com/office/drawing/2014/main" id="{DD4C7E44-6BA6-5303-7CD3-718DBFDCB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300" y="4164231"/>
              <a:ext cx="524076" cy="528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30" descr="Woman: Medium-Light Skin Tone on Apple iOS 14.6">
              <a:extLst>
                <a:ext uri="{FF2B5EF4-FFF2-40B4-BE49-F238E27FC236}">
                  <a16:creationId xmlns:a16="http://schemas.microsoft.com/office/drawing/2014/main" id="{71E25B25-9C4D-B954-CDA7-39FF9EC25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6728" y="4145425"/>
              <a:ext cx="517486" cy="521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5" name="textruta 114">
            <a:extLst>
              <a:ext uri="{FF2B5EF4-FFF2-40B4-BE49-F238E27FC236}">
                <a16:creationId xmlns:a16="http://schemas.microsoft.com/office/drawing/2014/main" id="{C95F1E53-7F67-89D8-4806-827839C4ECFB}"/>
              </a:ext>
            </a:extLst>
          </p:cNvPr>
          <p:cNvSpPr txBox="1"/>
          <p:nvPr/>
        </p:nvSpPr>
        <p:spPr>
          <a:xfrm>
            <a:off x="2049997" y="820840"/>
            <a:ext cx="250761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500" b="1">
                <a:solidFill>
                  <a:schemeClr val="bg1"/>
                </a:solidFill>
                <a:latin typeface="SuisseBPIntl-Antique" pitchFamily="50" charset="0"/>
              </a:rPr>
              <a:t>MÅNGFALD</a:t>
            </a:r>
            <a:endParaRPr lang="en-GB" sz="3500" b="1">
              <a:solidFill>
                <a:schemeClr val="bg1"/>
              </a:solidFill>
              <a:latin typeface="SuisseBPIntl-Antique" pitchFamily="50" charset="0"/>
            </a:endParaRPr>
          </a:p>
        </p:txBody>
      </p:sp>
      <p:sp>
        <p:nvSpPr>
          <p:cNvPr id="116" name="textruta 115">
            <a:extLst>
              <a:ext uri="{FF2B5EF4-FFF2-40B4-BE49-F238E27FC236}">
                <a16:creationId xmlns:a16="http://schemas.microsoft.com/office/drawing/2014/main" id="{DAEB60C6-FEC7-8D33-695A-7E7CA8F516F9}"/>
              </a:ext>
            </a:extLst>
          </p:cNvPr>
          <p:cNvSpPr txBox="1"/>
          <p:nvPr/>
        </p:nvSpPr>
        <p:spPr>
          <a:xfrm>
            <a:off x="7585450" y="820840"/>
            <a:ext cx="29867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500" b="1">
                <a:solidFill>
                  <a:schemeClr val="bg1"/>
                </a:solidFill>
                <a:latin typeface="SuisseBPIntl-Antique" pitchFamily="50" charset="0"/>
              </a:rPr>
              <a:t>INKLUDERING</a:t>
            </a:r>
            <a:endParaRPr lang="en-GB" sz="3500" b="1">
              <a:solidFill>
                <a:schemeClr val="bg1"/>
              </a:solidFill>
              <a:latin typeface="SuisseBPIntl-Antiqu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24FA-0A11-A6DB-8BB7-8C4F185C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ESG OCH SOCIAL HÅLLBARHET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FC67-C151-98A2-43DA-610BB960C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747AF13-6764-D6C6-91C0-AF054A18C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59"/>
          <a:stretch/>
        </p:blipFill>
        <p:spPr>
          <a:xfrm flipV="1">
            <a:off x="341498" y="1166166"/>
            <a:ext cx="5711026" cy="451143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436D2DCC-3E7A-9A40-1CDA-4B29ECDD4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59"/>
          <a:stretch/>
        </p:blipFill>
        <p:spPr>
          <a:xfrm flipH="1" flipV="1">
            <a:off x="6139478" y="1166165"/>
            <a:ext cx="5711026" cy="4511431"/>
          </a:xfrm>
          <a:prstGeom prst="rect">
            <a:avLst/>
          </a:prstGeom>
        </p:spPr>
      </p:pic>
      <p:sp>
        <p:nvSpPr>
          <p:cNvPr id="15" name="Likbent triangel 14">
            <a:extLst>
              <a:ext uri="{FF2B5EF4-FFF2-40B4-BE49-F238E27FC236}">
                <a16:creationId xmlns:a16="http://schemas.microsoft.com/office/drawing/2014/main" id="{A1F81189-EDD6-C8E7-41B9-6FD7209A80E9}"/>
              </a:ext>
            </a:extLst>
          </p:cNvPr>
          <p:cNvSpPr/>
          <p:nvPr/>
        </p:nvSpPr>
        <p:spPr>
          <a:xfrm>
            <a:off x="407647" y="1180403"/>
            <a:ext cx="11376706" cy="449719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 15" descr="Grupp med män med hel fyllning">
            <a:extLst>
              <a:ext uri="{FF2B5EF4-FFF2-40B4-BE49-F238E27FC236}">
                <a16:creationId xmlns:a16="http://schemas.microsoft.com/office/drawing/2014/main" id="{CD491785-A6C9-5295-0C7A-F5FCB27F2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0119" y="1489996"/>
            <a:ext cx="1311762" cy="1311762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2ADAEF57-82D2-B215-BF1D-5B7A3337E7AE}"/>
              </a:ext>
            </a:extLst>
          </p:cNvPr>
          <p:cNvSpPr txBox="1"/>
          <p:nvPr/>
        </p:nvSpPr>
        <p:spPr>
          <a:xfrm>
            <a:off x="594640" y="1380015"/>
            <a:ext cx="293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/>
              <a:t>ENVIRONMENTAL</a:t>
            </a:r>
          </a:p>
        </p:txBody>
      </p:sp>
      <p:pic>
        <p:nvPicPr>
          <p:cNvPr id="18" name="Bild 17" descr="Träd med rötter med hel fyllning">
            <a:extLst>
              <a:ext uri="{FF2B5EF4-FFF2-40B4-BE49-F238E27FC236}">
                <a16:creationId xmlns:a16="http://schemas.microsoft.com/office/drawing/2014/main" id="{E3C5967A-96BC-760B-8662-683598161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851" y="1970857"/>
            <a:ext cx="1519091" cy="1519091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8B7B7318-D54E-AE12-ADEC-9D9A4E109A1B}"/>
              </a:ext>
            </a:extLst>
          </p:cNvPr>
          <p:cNvSpPr txBox="1"/>
          <p:nvPr/>
        </p:nvSpPr>
        <p:spPr>
          <a:xfrm>
            <a:off x="8656647" y="1380015"/>
            <a:ext cx="293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/>
              <a:t>GOVERNANCE</a:t>
            </a:r>
          </a:p>
        </p:txBody>
      </p:sp>
      <p:pic>
        <p:nvPicPr>
          <p:cNvPr id="20" name="Bild 19" descr="Rättssal med hel fyllning">
            <a:extLst>
              <a:ext uri="{FF2B5EF4-FFF2-40B4-BE49-F238E27FC236}">
                <a16:creationId xmlns:a16="http://schemas.microsoft.com/office/drawing/2014/main" id="{54E21494-CC76-2C2A-3117-D44F056B29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6848" y="1970857"/>
            <a:ext cx="1458143" cy="1458143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C47887CF-FBD6-D713-868B-3B789C368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973549"/>
              </p:ext>
            </p:extLst>
          </p:nvPr>
        </p:nvGraphicFramePr>
        <p:xfrm>
          <a:off x="3436624" y="2312615"/>
          <a:ext cx="5364097" cy="323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1827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778BD6-4A59-A471-347F-3A12B259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</a:t>
            </a:r>
            <a:endParaRPr lang="en-US" dirty="0"/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F2975225-AAA0-AF8E-C3A7-146C6109610F}"/>
              </a:ext>
            </a:extLst>
          </p:cNvPr>
          <p:cNvGrpSpPr/>
          <p:nvPr/>
        </p:nvGrpSpPr>
        <p:grpSpPr>
          <a:xfrm>
            <a:off x="7362006" y="2037912"/>
            <a:ext cx="1884942" cy="3038644"/>
            <a:chOff x="7405551" y="2037912"/>
            <a:chExt cx="1884942" cy="3038644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3DDEC0D-3F7F-801F-E307-BCB17A516E59}"/>
                </a:ext>
              </a:extLst>
            </p:cNvPr>
            <p:cNvSpPr txBox="1"/>
            <p:nvPr/>
          </p:nvSpPr>
          <p:spPr>
            <a:xfrm>
              <a:off x="7494791" y="4670932"/>
              <a:ext cx="1795702" cy="405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32476"/>
              <a:r>
                <a:rPr lang="sv-SE" sz="2036">
                  <a:solidFill>
                    <a:srgbClr val="EAEAEA"/>
                  </a:solidFill>
                  <a:latin typeface="Suisse BP Int'l Regular" pitchFamily="2" charset="77"/>
                  <a:ea typeface="Helvetica Neue" panose="02000503000000020004" pitchFamily="2" charset="0"/>
                  <a:cs typeface="Helvetica Neue" panose="02000503000000020004" pitchFamily="2" charset="0"/>
                </a:rPr>
                <a:t>LÖNSAMHET</a:t>
              </a: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6F6F0E97-1341-F5AE-50E8-42837A19E3A1}"/>
                </a:ext>
              </a:extLst>
            </p:cNvPr>
            <p:cNvSpPr/>
            <p:nvPr/>
          </p:nvSpPr>
          <p:spPr>
            <a:xfrm>
              <a:off x="7405551" y="2037912"/>
              <a:ext cx="1879555" cy="2479602"/>
            </a:xfrm>
            <a:prstGeom prst="rect">
              <a:avLst/>
            </a:prstGeom>
            <a:solidFill>
              <a:srgbClr val="BBBAB0"/>
            </a:solidFill>
            <a:ln>
              <a:solidFill>
                <a:srgbClr val="BBBA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32476"/>
              <a:endParaRPr lang="sv-SE" sz="130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2" name="Graphic 9" descr="Coins">
              <a:extLst>
                <a:ext uri="{FF2B5EF4-FFF2-40B4-BE49-F238E27FC236}">
                  <a16:creationId xmlns:a16="http://schemas.microsoft.com/office/drawing/2014/main" id="{72DF86B3-275D-0883-5022-F9B839156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65693" y="2651159"/>
              <a:ext cx="1253898" cy="1253898"/>
            </a:xfrm>
            <a:prstGeom prst="rect">
              <a:avLst/>
            </a:prstGeom>
          </p:spPr>
        </p:pic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D063CC4-AB91-3314-299C-457663E8031C}"/>
              </a:ext>
            </a:extLst>
          </p:cNvPr>
          <p:cNvGrpSpPr/>
          <p:nvPr/>
        </p:nvGrpSpPr>
        <p:grpSpPr>
          <a:xfrm>
            <a:off x="876188" y="2037912"/>
            <a:ext cx="1879555" cy="3038643"/>
            <a:chOff x="893606" y="2037913"/>
            <a:chExt cx="1879555" cy="3038643"/>
          </a:xfrm>
        </p:grpSpPr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19B2FB23-D9F4-4738-2341-7CDDA39988D6}"/>
                </a:ext>
              </a:extLst>
            </p:cNvPr>
            <p:cNvSpPr txBox="1"/>
            <p:nvPr/>
          </p:nvSpPr>
          <p:spPr>
            <a:xfrm>
              <a:off x="1004792" y="4670932"/>
              <a:ext cx="1624310" cy="405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32476"/>
              <a:r>
                <a:rPr lang="sv-SE" sz="2036">
                  <a:solidFill>
                    <a:srgbClr val="EAEAEA"/>
                  </a:solidFill>
                  <a:latin typeface="Suisse BP Int'l Regular" pitchFamily="2" charset="77"/>
                  <a:ea typeface="Helvetica Neue" panose="02000503000000020004" pitchFamily="2" charset="0"/>
                  <a:cs typeface="Helvetica Neue" panose="02000503000000020004" pitchFamily="2" charset="0"/>
                </a:rPr>
                <a:t>TALANGER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1EF1C991-35EB-6D46-826E-EF5534C7744A}"/>
                </a:ext>
              </a:extLst>
            </p:cNvPr>
            <p:cNvSpPr/>
            <p:nvPr/>
          </p:nvSpPr>
          <p:spPr>
            <a:xfrm>
              <a:off x="893606" y="2037913"/>
              <a:ext cx="1879555" cy="2479602"/>
            </a:xfrm>
            <a:prstGeom prst="rect">
              <a:avLst/>
            </a:prstGeom>
            <a:solidFill>
              <a:srgbClr val="D7D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32476"/>
              <a:endParaRPr lang="sv-SE" sz="130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5" name="Bild 24" descr="Målgrupp">
              <a:extLst>
                <a:ext uri="{FF2B5EF4-FFF2-40B4-BE49-F238E27FC236}">
                  <a16:creationId xmlns:a16="http://schemas.microsoft.com/office/drawing/2014/main" id="{BBBC2F5B-F24E-7B66-6F04-C41606EE9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06038" y="2650368"/>
              <a:ext cx="1254689" cy="1254689"/>
            </a:xfrm>
            <a:prstGeom prst="rect">
              <a:avLst/>
            </a:prstGeom>
          </p:spPr>
        </p:pic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EC9435C5-DAED-5779-7EB2-61B064230DB9}"/>
              </a:ext>
            </a:extLst>
          </p:cNvPr>
          <p:cNvGrpSpPr/>
          <p:nvPr/>
        </p:nvGrpSpPr>
        <p:grpSpPr>
          <a:xfrm>
            <a:off x="2973688" y="2037912"/>
            <a:ext cx="1933369" cy="3351935"/>
            <a:chOff x="3226239" y="2037912"/>
            <a:chExt cx="1933369" cy="3351935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011C2207-91AA-498B-B506-DE4820FEC6C7}"/>
                </a:ext>
              </a:extLst>
            </p:cNvPr>
            <p:cNvSpPr txBox="1"/>
            <p:nvPr/>
          </p:nvSpPr>
          <p:spPr>
            <a:xfrm>
              <a:off x="3226239" y="4670932"/>
              <a:ext cx="1879555" cy="718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32476"/>
              <a:r>
                <a:rPr lang="sv-SE" sz="2036" dirty="0">
                  <a:solidFill>
                    <a:srgbClr val="EAEAEA"/>
                  </a:solidFill>
                  <a:latin typeface="Suisse BP Int'l Regular" pitchFamily="2" charset="77"/>
                  <a:ea typeface="Helvetica Neue" panose="02000503000000020004" pitchFamily="2" charset="0"/>
                  <a:cs typeface="Helvetica Neue" panose="02000503000000020004" pitchFamily="2" charset="0"/>
                </a:rPr>
                <a:t>UTVECKLING</a:t>
              </a:r>
            </a:p>
            <a:p>
              <a:pPr algn="ctr" defTabSz="332476"/>
              <a:r>
                <a:rPr lang="sv-SE" sz="2036" dirty="0">
                  <a:solidFill>
                    <a:srgbClr val="EAEAEA"/>
                  </a:solidFill>
                  <a:latin typeface="Suisse BP Int'l Regular" pitchFamily="2" charset="77"/>
                  <a:ea typeface="Helvetica Neue" panose="02000503000000020004" pitchFamily="2" charset="0"/>
                  <a:cs typeface="Helvetica Neue" panose="02000503000000020004" pitchFamily="2" charset="0"/>
                </a:rPr>
                <a:t>&amp; INNOVATION</a:t>
              </a: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5075D78F-5F3C-7A1C-D947-50C17006083B}"/>
                </a:ext>
              </a:extLst>
            </p:cNvPr>
            <p:cNvSpPr/>
            <p:nvPr/>
          </p:nvSpPr>
          <p:spPr>
            <a:xfrm>
              <a:off x="3280053" y="2037912"/>
              <a:ext cx="1879555" cy="2479602"/>
            </a:xfrm>
            <a:prstGeom prst="rect">
              <a:avLst/>
            </a:prstGeom>
            <a:solidFill>
              <a:srgbClr val="BBBAB0"/>
            </a:solidFill>
            <a:ln>
              <a:solidFill>
                <a:srgbClr val="BBBA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32476"/>
              <a:endParaRPr lang="sv-SE" sz="130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7" name="Graphic 27" descr="Upward trend">
              <a:extLst>
                <a:ext uri="{FF2B5EF4-FFF2-40B4-BE49-F238E27FC236}">
                  <a16:creationId xmlns:a16="http://schemas.microsoft.com/office/drawing/2014/main" id="{5CE10169-93A9-D75B-35B1-D6223C292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33232" y="2847613"/>
              <a:ext cx="1146953" cy="910952"/>
            </a:xfrm>
            <a:prstGeom prst="rect">
              <a:avLst/>
            </a:prstGeom>
          </p:spPr>
        </p:pic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54357CD-4FE8-48C5-7044-9B3451F6CDA1}"/>
              </a:ext>
            </a:extLst>
          </p:cNvPr>
          <p:cNvGrpSpPr/>
          <p:nvPr/>
        </p:nvGrpSpPr>
        <p:grpSpPr>
          <a:xfrm>
            <a:off x="9550067" y="2037912"/>
            <a:ext cx="1884942" cy="3038644"/>
            <a:chOff x="9550067" y="2037912"/>
            <a:chExt cx="1884942" cy="3038644"/>
          </a:xfrm>
        </p:grpSpPr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2E490355-01DF-5D5F-68A4-06A35DF04954}"/>
                </a:ext>
              </a:extLst>
            </p:cNvPr>
            <p:cNvSpPr txBox="1"/>
            <p:nvPr/>
          </p:nvSpPr>
          <p:spPr>
            <a:xfrm>
              <a:off x="9639307" y="4670932"/>
              <a:ext cx="1795702" cy="405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32476"/>
              <a:r>
                <a:rPr lang="sv-SE" sz="2036" dirty="0">
                  <a:solidFill>
                    <a:srgbClr val="EAEAEA"/>
                  </a:solidFill>
                  <a:latin typeface="Suisse BP Int'l Regular" pitchFamily="2" charset="77"/>
                  <a:ea typeface="Helvetica Neue" panose="02000503000000020004" pitchFamily="2" charset="0"/>
                  <a:cs typeface="Helvetica Neue" panose="02000503000000020004" pitchFamily="2" charset="0"/>
                </a:rPr>
                <a:t>COMPLIANCE</a:t>
              </a:r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29926C90-425D-2DDB-C252-DE1DD1C0F12E}"/>
                </a:ext>
              </a:extLst>
            </p:cNvPr>
            <p:cNvSpPr/>
            <p:nvPr/>
          </p:nvSpPr>
          <p:spPr>
            <a:xfrm>
              <a:off x="9550067" y="2037912"/>
              <a:ext cx="1879555" cy="2479602"/>
            </a:xfrm>
            <a:prstGeom prst="rect">
              <a:avLst/>
            </a:prstGeom>
            <a:solidFill>
              <a:srgbClr val="D7D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32476"/>
              <a:endParaRPr lang="sv-SE" sz="130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7" name="Bild 36" descr="Rättssal med hel fyllning">
              <a:extLst>
                <a:ext uri="{FF2B5EF4-FFF2-40B4-BE49-F238E27FC236}">
                  <a16:creationId xmlns:a16="http://schemas.microsoft.com/office/drawing/2014/main" id="{7473B87F-7189-A4F9-D4C3-F58A3A7A8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54452" y="2820511"/>
              <a:ext cx="1070784" cy="1070784"/>
            </a:xfrm>
            <a:prstGeom prst="rect">
              <a:avLst/>
            </a:prstGeom>
          </p:spPr>
        </p:pic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EE4AFC14-80FA-701C-A55A-823BBC74C00C}"/>
              </a:ext>
            </a:extLst>
          </p:cNvPr>
          <p:cNvGrpSpPr/>
          <p:nvPr/>
        </p:nvGrpSpPr>
        <p:grpSpPr>
          <a:xfrm>
            <a:off x="5182654" y="2037912"/>
            <a:ext cx="1889213" cy="3351935"/>
            <a:chOff x="5182654" y="2037912"/>
            <a:chExt cx="1889213" cy="3351935"/>
          </a:xfrm>
        </p:grpSpPr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F282A1B0-EBC6-A825-2545-132600A67E8E}"/>
                </a:ext>
              </a:extLst>
            </p:cNvPr>
            <p:cNvSpPr txBox="1"/>
            <p:nvPr/>
          </p:nvSpPr>
          <p:spPr>
            <a:xfrm>
              <a:off x="5192312" y="4670932"/>
              <a:ext cx="1879555" cy="718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32476"/>
              <a:r>
                <a:rPr lang="sv-SE" sz="2036" dirty="0">
                  <a:solidFill>
                    <a:srgbClr val="EAEAEA"/>
                  </a:solidFill>
                  <a:latin typeface="Suisse BP Int'l Regular" pitchFamily="2" charset="77"/>
                  <a:ea typeface="Helvetica Neue" panose="02000503000000020004" pitchFamily="2" charset="0"/>
                  <a:cs typeface="Helvetica Neue" panose="02000503000000020004" pitchFamily="2" charset="0"/>
                </a:rPr>
                <a:t>SÄKERHET &amp; ARBETSMILJÖ</a:t>
              </a: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E5D46F4E-7C7C-AA49-5255-299E86DAB8BE}"/>
                </a:ext>
              </a:extLst>
            </p:cNvPr>
            <p:cNvSpPr/>
            <p:nvPr/>
          </p:nvSpPr>
          <p:spPr>
            <a:xfrm>
              <a:off x="5182654" y="2037912"/>
              <a:ext cx="1879555" cy="2479602"/>
            </a:xfrm>
            <a:prstGeom prst="rect">
              <a:avLst/>
            </a:prstGeom>
            <a:solidFill>
              <a:srgbClr val="D7D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32476"/>
              <a:endParaRPr lang="sv-SE" sz="130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9" name="Bild 38" descr="Flytväst med hel fyllning">
              <a:extLst>
                <a:ext uri="{FF2B5EF4-FFF2-40B4-BE49-F238E27FC236}">
                  <a16:creationId xmlns:a16="http://schemas.microsoft.com/office/drawing/2014/main" id="{117DE3A9-8D13-D9AD-6999-B05BF4CFF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89506" y="2739959"/>
              <a:ext cx="1075509" cy="1075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CB8B2-EFAF-5745-ED85-0AC81A0C6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B47D86-3C38-6E99-E50A-DCF9ABCF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BEST PRATICE - INKLUDERANDE MÖTEN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E0FCF1-CF28-AE51-EAE2-B23F1B50A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578" y="1589433"/>
            <a:ext cx="5078518" cy="4155673"/>
          </a:xfrm>
        </p:spPr>
        <p:txBody>
          <a:bodyPr>
            <a:normAutofit/>
          </a:bodyPr>
          <a:lstStyle/>
          <a:p>
            <a:r>
              <a:rPr lang="sv-SE" dirty="0"/>
              <a:t>Förberedelser</a:t>
            </a:r>
          </a:p>
          <a:p>
            <a:r>
              <a:rPr lang="sv-SE" dirty="0"/>
              <a:t>Dominans</a:t>
            </a:r>
          </a:p>
          <a:p>
            <a:r>
              <a:rPr lang="sv-SE" dirty="0"/>
              <a:t>Någon avbryter</a:t>
            </a:r>
          </a:p>
          <a:p>
            <a:r>
              <a:rPr lang="sv-SE" dirty="0"/>
              <a:t>Olika mötesstrategier</a:t>
            </a:r>
          </a:p>
          <a:p>
            <a:r>
              <a:rPr lang="sv-SE" dirty="0"/>
              <a:t>Mät taltid </a:t>
            </a:r>
          </a:p>
          <a:p>
            <a:r>
              <a:rPr lang="sv-SE" dirty="0"/>
              <a:t>Coacha och ge feedback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 4" descr="Möte kontur">
            <a:extLst>
              <a:ext uri="{FF2B5EF4-FFF2-40B4-BE49-F238E27FC236}">
                <a16:creationId xmlns:a16="http://schemas.microsoft.com/office/drawing/2014/main" id="{9F2F44F8-67DF-E6F9-AD88-C85FC30A2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1100" y="1497841"/>
            <a:ext cx="3117274" cy="3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7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Logotyper - Globala målen">
            <a:extLst>
              <a:ext uri="{FF2B5EF4-FFF2-40B4-BE49-F238E27FC236}">
                <a16:creationId xmlns:a16="http://schemas.microsoft.com/office/drawing/2014/main" id="{FBDBCA1A-5176-884B-62A6-1C40EE29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599885"/>
            <a:ext cx="100298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2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2F18"/>
      </a:accent1>
      <a:accent2>
        <a:srgbClr val="D7DF23"/>
      </a:accent2>
      <a:accent3>
        <a:srgbClr val="A5A5A5"/>
      </a:accent3>
      <a:accent4>
        <a:srgbClr val="F3702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passat 4">
      <a:majorFont>
        <a:latin typeface="Suisse BP Int'l Regular"/>
        <a:ea typeface=""/>
        <a:cs typeface=""/>
      </a:majorFont>
      <a:minorFont>
        <a:latin typeface="Suisse BP Int'l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F5BC2A7-9F32-4563-86DC-6FAC4A54BF9B}" vid="{F10F7050-197C-46DC-BE82-7A9CFE9A4D75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-tema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2F18"/>
      </a:accent1>
      <a:accent2>
        <a:srgbClr val="D7DF23"/>
      </a:accent2>
      <a:accent3>
        <a:srgbClr val="A5A5A5"/>
      </a:accent3>
      <a:accent4>
        <a:srgbClr val="F3702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passat 4">
      <a:majorFont>
        <a:latin typeface="Suisse BP Int'l Regular"/>
        <a:ea typeface=""/>
        <a:cs typeface=""/>
      </a:majorFont>
      <a:minorFont>
        <a:latin typeface="Suisse BP Int'l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F5BC2A7-9F32-4563-86DC-6FAC4A54BF9B}" vid="{F10F7050-197C-46DC-BE82-7A9CFE9A4D7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de85b-4909-46eb-b26e-e1a5bd05719f">
      <Terms xmlns="http://schemas.microsoft.com/office/infopath/2007/PartnerControls"/>
    </lcf76f155ced4ddcb4097134ff3c332f>
    <TaxCatchAll xmlns="13b80021-e10b-47f7-8fe9-f1254ba8d683" xsi:nil="true"/>
    <SharedWithUsers xmlns="13b80021-e10b-47f7-8fe9-f1254ba8d683">
      <UserInfo>
        <DisplayName>Erika Rydgren</DisplayName>
        <AccountId>12</AccountId>
        <AccountType/>
      </UserInfo>
      <UserInfo>
        <DisplayName>Sofie Mattsson</DisplayName>
        <AccountId>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CE1E63D9DBB4BBF77575DAC9CEA7D" ma:contentTypeVersion="15" ma:contentTypeDescription="Skapa ett nytt dokument." ma:contentTypeScope="" ma:versionID="6eb8b1100423d93de7ec7e9835e8b23f">
  <xsd:schema xmlns:xsd="http://www.w3.org/2001/XMLSchema" xmlns:xs="http://www.w3.org/2001/XMLSchema" xmlns:p="http://schemas.microsoft.com/office/2006/metadata/properties" xmlns:ns2="29cde85b-4909-46eb-b26e-e1a5bd05719f" xmlns:ns3="13b80021-e10b-47f7-8fe9-f1254ba8d683" targetNamespace="http://schemas.microsoft.com/office/2006/metadata/properties" ma:root="true" ma:fieldsID="3ddd84c02d1908ba77a4d155282042db" ns2:_="" ns3:_="">
    <xsd:import namespace="29cde85b-4909-46eb-b26e-e1a5bd05719f"/>
    <xsd:import namespace="13b80021-e10b-47f7-8fe9-f1254ba8d6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e85b-4909-46eb-b26e-e1a5bd057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80021-e10b-47f7-8fe9-f1254ba8d6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96674b9-5df7-4726-82ba-f53c3b1c46c9}" ma:internalName="TaxCatchAll" ma:showField="CatchAllData" ma:web="13b80021-e10b-47f7-8fe9-f1254ba8d6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FBDB45-F7FA-4870-AA72-EF192D1CACA4}">
  <ds:schemaRefs>
    <ds:schemaRef ds:uri="392b910a-28ff-416f-9724-365f469eb856"/>
    <ds:schemaRef ds:uri="b2ea39d5-102f-4486-910c-efc9dba1b76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D18EE5-DCB2-481A-A0D1-9F8D3FE84E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B10EE-7962-4AEE-8A41-538083A34C2F}"/>
</file>

<file path=docProps/app.xml><?xml version="1.0" encoding="utf-8"?>
<Properties xmlns="http://schemas.openxmlformats.org/officeDocument/2006/extended-properties" xmlns:vt="http://schemas.openxmlformats.org/officeDocument/2006/docPropsVTypes">
  <Template>Ny mall ppt 2023</Template>
  <TotalTime>0</TotalTime>
  <Words>393</Words>
  <Application>Microsoft Office PowerPoint</Application>
  <PresentationFormat>Bredbild</PresentationFormat>
  <Paragraphs>88</Paragraphs>
  <Slides>10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10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Suisse BP Int'l Regular</vt:lpstr>
      <vt:lpstr>SuisseBPIntl-Antique</vt:lpstr>
      <vt:lpstr>SuisseBPIntl-Medium</vt:lpstr>
      <vt:lpstr>Office-tema</vt:lpstr>
      <vt:lpstr>2_Anpassad formgivning</vt:lpstr>
      <vt:lpstr>1_Anpassad formgivning</vt:lpstr>
      <vt:lpstr>Anpassad formgivning</vt:lpstr>
      <vt:lpstr>1_Office-tema</vt:lpstr>
      <vt:lpstr>PowerPoint-presentation</vt:lpstr>
      <vt:lpstr>PowerPoint-presentation</vt:lpstr>
      <vt:lpstr>STUDIEN OM HANS OCH HANNA</vt:lpstr>
      <vt:lpstr>STUDIEN OM HANS OCH HANNA</vt:lpstr>
      <vt:lpstr>PowerPoint-presentation</vt:lpstr>
      <vt:lpstr>ESG OCH SOCIAL HÅLLBARHET</vt:lpstr>
      <vt:lpstr>VARFÖR</vt:lpstr>
      <vt:lpstr>BEST PRATICE - INKLUDERANDE MÖTEN</vt:lpstr>
      <vt:lpstr>PowerPoint-presentation</vt:lpstr>
      <vt:lpstr>”We don’t see things as they are, We see things as we are.”       - Anais Nin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Erika Rydgren</dc:creator>
  <cp:lastModifiedBy>Erika Rydgren</cp:lastModifiedBy>
  <cp:revision>2</cp:revision>
  <dcterms:created xsi:type="dcterms:W3CDTF">2023-03-14T09:39:52Z</dcterms:created>
  <dcterms:modified xsi:type="dcterms:W3CDTF">2024-04-02T13:47:28Z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0x0101004EFF06E7E07C9448A0E5B0EA16BEAC77</vt:lpwstr>
  </property>
  <property fmtid="{D5CDD505-2E9C-101B-9397-08002B2CF9AE}" pid="3" name="MediaServiceImageTags">
    <vt:lpwstr/>
  </property>
</Properties>
</file>